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3.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2" r:id="rId7"/>
    <p:sldId id="263" r:id="rId8"/>
    <p:sldId id="264" r:id="rId9"/>
    <p:sldId id="275" r:id="rId10"/>
    <p:sldId id="265" r:id="rId11"/>
    <p:sldId id="267" r:id="rId12"/>
    <p:sldId id="268" r:id="rId13"/>
    <p:sldId id="269" r:id="rId14"/>
    <p:sldId id="270" r:id="rId15"/>
    <p:sldId id="272" r:id="rId16"/>
    <p:sldId id="273" r:id="rId17"/>
    <p:sldId id="274" r:id="rId18"/>
    <p:sldId id="276" r:id="rId19"/>
  </p:sldIdLst>
  <p:sldSz cx="13716000" cy="1828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760" userDrawn="1">
          <p15:clr>
            <a:srgbClr val="A4A3A4"/>
          </p15:clr>
        </p15:guide>
        <p15:guide id="2" pos="432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sley Sparagon" initials="" lastIdx="5" clrIdx="0"/>
  <p:cmAuthor id="1" name="Milou Arts"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25" d="100"/>
          <a:sy n="25" d="100"/>
        </p:scale>
        <p:origin x="2124" y="44"/>
      </p:cViewPr>
      <p:guideLst>
        <p:guide orient="horz" pos="5760"/>
        <p:guide pos="43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6-03T19:52:55.933" idx="2">
    <p:pos x="2559" y="157"/>
    <p:text>need to add an "A" panel letter to this picture</p:text>
  </p:cm>
  <p:cm authorId="0" dt="2022-06-03T19:53:33.245" idx="1">
    <p:pos x="2559" y="57"/>
    <p:text>I will look back at this paper but maybe we should continue the red line until bleaching was no longer observed?</p:text>
  </p:cm>
  <p:cm authorId="0" dt="2022-06-03T20:05:11.427" idx="3">
    <p:pos x="79" y="0"/>
    <p:text>use the correct treatment names for A.II and A.III</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2-04-22T19:30:27.162" idx="5">
    <p:pos x="6000" y="0"/>
    <p:text>May need to re do the faceting by class...all Flavobacteriaceae and Cryoporphaceae ASVs are part of the Flavobacteria Class, not Bacteroidia. Same with sparospiraceae</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2-04-11T19:05:38.385" idx="5">
    <p:pos x="96" y="737"/>
    <p:text>theme_bw
stats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2408ed367b_0_16: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2408ed367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23d43377f6_0_4: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23d43377f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408ed367b_0_26: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2408ed367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08ed367b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08ed367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2408ed367b_0_37: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2408ed367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83f87f1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83f87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20af70014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20af7001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f23bc0d9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1f23bc0d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f706932e5_0_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1f706932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f706932e5_0_18: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1f706932e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f706932e5_0_26: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f706932e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f706932e5_0_33: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f706932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af81342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af81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408ed367b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408ed36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408ed367b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408ed3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67563" y="2647379"/>
            <a:ext cx="12780901" cy="7298134"/>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18491"/>
            </a:lvl1pPr>
            <a:lvl2pPr lvl="1" algn="ctr">
              <a:spcBef>
                <a:spcPts val="0"/>
              </a:spcBef>
              <a:spcAft>
                <a:spcPts val="0"/>
              </a:spcAft>
              <a:buSzPts val="5200"/>
              <a:buNone/>
              <a:defRPr sz="18491"/>
            </a:lvl2pPr>
            <a:lvl3pPr lvl="2" algn="ctr">
              <a:spcBef>
                <a:spcPts val="0"/>
              </a:spcBef>
              <a:spcAft>
                <a:spcPts val="0"/>
              </a:spcAft>
              <a:buSzPts val="5200"/>
              <a:buNone/>
              <a:defRPr sz="18491"/>
            </a:lvl3pPr>
            <a:lvl4pPr lvl="3" algn="ctr">
              <a:spcBef>
                <a:spcPts val="0"/>
              </a:spcBef>
              <a:spcAft>
                <a:spcPts val="0"/>
              </a:spcAft>
              <a:buSzPts val="5200"/>
              <a:buNone/>
              <a:defRPr sz="18491"/>
            </a:lvl4pPr>
            <a:lvl5pPr lvl="4" algn="ctr">
              <a:spcBef>
                <a:spcPts val="0"/>
              </a:spcBef>
              <a:spcAft>
                <a:spcPts val="0"/>
              </a:spcAft>
              <a:buSzPts val="5200"/>
              <a:buNone/>
              <a:defRPr sz="18491"/>
            </a:lvl5pPr>
            <a:lvl6pPr lvl="5" algn="ctr">
              <a:spcBef>
                <a:spcPts val="0"/>
              </a:spcBef>
              <a:spcAft>
                <a:spcPts val="0"/>
              </a:spcAft>
              <a:buSzPts val="5200"/>
              <a:buNone/>
              <a:defRPr sz="18491"/>
            </a:lvl6pPr>
            <a:lvl7pPr lvl="6" algn="ctr">
              <a:spcBef>
                <a:spcPts val="0"/>
              </a:spcBef>
              <a:spcAft>
                <a:spcPts val="0"/>
              </a:spcAft>
              <a:buSzPts val="5200"/>
              <a:buNone/>
              <a:defRPr sz="18491"/>
            </a:lvl7pPr>
            <a:lvl8pPr lvl="7" algn="ctr">
              <a:spcBef>
                <a:spcPts val="0"/>
              </a:spcBef>
              <a:spcAft>
                <a:spcPts val="0"/>
              </a:spcAft>
              <a:buSzPts val="5200"/>
              <a:buNone/>
              <a:defRPr sz="18491"/>
            </a:lvl8pPr>
            <a:lvl9pPr lvl="8" algn="ctr">
              <a:spcBef>
                <a:spcPts val="0"/>
              </a:spcBef>
              <a:spcAft>
                <a:spcPts val="0"/>
              </a:spcAft>
              <a:buSzPts val="5200"/>
              <a:buNone/>
              <a:defRPr sz="18491"/>
            </a:lvl9pPr>
          </a:lstStyle>
          <a:p>
            <a:endParaRPr/>
          </a:p>
        </p:txBody>
      </p:sp>
      <p:sp>
        <p:nvSpPr>
          <p:cNvPr id="11" name="Google Shape;11;p2"/>
          <p:cNvSpPr txBox="1">
            <a:spLocks noGrp="1"/>
          </p:cNvSpPr>
          <p:nvPr>
            <p:ph type="subTitle" idx="1"/>
          </p:nvPr>
        </p:nvSpPr>
        <p:spPr>
          <a:xfrm>
            <a:off x="467550" y="10076889"/>
            <a:ext cx="12780901" cy="281813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9957"/>
            </a:lvl1pPr>
            <a:lvl2pPr lvl="1" algn="ctr">
              <a:lnSpc>
                <a:spcPct val="100000"/>
              </a:lnSpc>
              <a:spcBef>
                <a:spcPts val="0"/>
              </a:spcBef>
              <a:spcAft>
                <a:spcPts val="0"/>
              </a:spcAft>
              <a:buSzPts val="2800"/>
              <a:buNone/>
              <a:defRPr sz="9957"/>
            </a:lvl2pPr>
            <a:lvl3pPr lvl="2" algn="ctr">
              <a:lnSpc>
                <a:spcPct val="100000"/>
              </a:lnSpc>
              <a:spcBef>
                <a:spcPts val="0"/>
              </a:spcBef>
              <a:spcAft>
                <a:spcPts val="0"/>
              </a:spcAft>
              <a:buSzPts val="2800"/>
              <a:buNone/>
              <a:defRPr sz="9957"/>
            </a:lvl3pPr>
            <a:lvl4pPr lvl="3" algn="ctr">
              <a:lnSpc>
                <a:spcPct val="100000"/>
              </a:lnSpc>
              <a:spcBef>
                <a:spcPts val="0"/>
              </a:spcBef>
              <a:spcAft>
                <a:spcPts val="0"/>
              </a:spcAft>
              <a:buSzPts val="2800"/>
              <a:buNone/>
              <a:defRPr sz="9957"/>
            </a:lvl4pPr>
            <a:lvl5pPr lvl="4" algn="ctr">
              <a:lnSpc>
                <a:spcPct val="100000"/>
              </a:lnSpc>
              <a:spcBef>
                <a:spcPts val="0"/>
              </a:spcBef>
              <a:spcAft>
                <a:spcPts val="0"/>
              </a:spcAft>
              <a:buSzPts val="2800"/>
              <a:buNone/>
              <a:defRPr sz="9957"/>
            </a:lvl5pPr>
            <a:lvl6pPr lvl="5" algn="ctr">
              <a:lnSpc>
                <a:spcPct val="100000"/>
              </a:lnSpc>
              <a:spcBef>
                <a:spcPts val="0"/>
              </a:spcBef>
              <a:spcAft>
                <a:spcPts val="0"/>
              </a:spcAft>
              <a:buSzPts val="2800"/>
              <a:buNone/>
              <a:defRPr sz="9957"/>
            </a:lvl6pPr>
            <a:lvl7pPr lvl="6" algn="ctr">
              <a:lnSpc>
                <a:spcPct val="100000"/>
              </a:lnSpc>
              <a:spcBef>
                <a:spcPts val="0"/>
              </a:spcBef>
              <a:spcAft>
                <a:spcPts val="0"/>
              </a:spcAft>
              <a:buSzPts val="2800"/>
              <a:buNone/>
              <a:defRPr sz="9957"/>
            </a:lvl7pPr>
            <a:lvl8pPr lvl="7" algn="ctr">
              <a:lnSpc>
                <a:spcPct val="100000"/>
              </a:lnSpc>
              <a:spcBef>
                <a:spcPts val="0"/>
              </a:spcBef>
              <a:spcAft>
                <a:spcPts val="0"/>
              </a:spcAft>
              <a:buSzPts val="2800"/>
              <a:buNone/>
              <a:defRPr sz="9957"/>
            </a:lvl8pPr>
            <a:lvl9pPr lvl="8" algn="ctr">
              <a:lnSpc>
                <a:spcPct val="100000"/>
              </a:lnSpc>
              <a:spcBef>
                <a:spcPts val="0"/>
              </a:spcBef>
              <a:spcAft>
                <a:spcPts val="0"/>
              </a:spcAft>
              <a:buSzPts val="2800"/>
              <a:buNone/>
              <a:defRPr sz="9957"/>
            </a:lvl9pPr>
          </a:lstStyle>
          <a:p>
            <a:endParaRPr/>
          </a:p>
        </p:txBody>
      </p:sp>
      <p:sp>
        <p:nvSpPr>
          <p:cNvPr id="12" name="Google Shape;12;p2"/>
          <p:cNvSpPr txBox="1">
            <a:spLocks noGrp="1"/>
          </p:cNvSpPr>
          <p:nvPr>
            <p:ph type="sldNum" idx="12"/>
          </p:nvPr>
        </p:nvSpPr>
        <p:spPr>
          <a:xfrm>
            <a:off x="12708689" y="16580329"/>
            <a:ext cx="823051" cy="1399466"/>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67550" y="3932889"/>
            <a:ext cx="12780901" cy="6981334"/>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42672"/>
            </a:lvl1pPr>
            <a:lvl2pPr lvl="1" algn="ctr">
              <a:spcBef>
                <a:spcPts val="0"/>
              </a:spcBef>
              <a:spcAft>
                <a:spcPts val="0"/>
              </a:spcAft>
              <a:buSzPts val="12000"/>
              <a:buNone/>
              <a:defRPr sz="42672"/>
            </a:lvl2pPr>
            <a:lvl3pPr lvl="2" algn="ctr">
              <a:spcBef>
                <a:spcPts val="0"/>
              </a:spcBef>
              <a:spcAft>
                <a:spcPts val="0"/>
              </a:spcAft>
              <a:buSzPts val="12000"/>
              <a:buNone/>
              <a:defRPr sz="42672"/>
            </a:lvl3pPr>
            <a:lvl4pPr lvl="3" algn="ctr">
              <a:spcBef>
                <a:spcPts val="0"/>
              </a:spcBef>
              <a:spcAft>
                <a:spcPts val="0"/>
              </a:spcAft>
              <a:buSzPts val="12000"/>
              <a:buNone/>
              <a:defRPr sz="42672"/>
            </a:lvl4pPr>
            <a:lvl5pPr lvl="4" algn="ctr">
              <a:spcBef>
                <a:spcPts val="0"/>
              </a:spcBef>
              <a:spcAft>
                <a:spcPts val="0"/>
              </a:spcAft>
              <a:buSzPts val="12000"/>
              <a:buNone/>
              <a:defRPr sz="42672"/>
            </a:lvl5pPr>
            <a:lvl6pPr lvl="5" algn="ctr">
              <a:spcBef>
                <a:spcPts val="0"/>
              </a:spcBef>
              <a:spcAft>
                <a:spcPts val="0"/>
              </a:spcAft>
              <a:buSzPts val="12000"/>
              <a:buNone/>
              <a:defRPr sz="42672"/>
            </a:lvl6pPr>
            <a:lvl7pPr lvl="6" algn="ctr">
              <a:spcBef>
                <a:spcPts val="0"/>
              </a:spcBef>
              <a:spcAft>
                <a:spcPts val="0"/>
              </a:spcAft>
              <a:buSzPts val="12000"/>
              <a:buNone/>
              <a:defRPr sz="42672"/>
            </a:lvl7pPr>
            <a:lvl8pPr lvl="7" algn="ctr">
              <a:spcBef>
                <a:spcPts val="0"/>
              </a:spcBef>
              <a:spcAft>
                <a:spcPts val="0"/>
              </a:spcAft>
              <a:buSzPts val="12000"/>
              <a:buNone/>
              <a:defRPr sz="42672"/>
            </a:lvl8pPr>
            <a:lvl9pPr lvl="8" algn="ctr">
              <a:spcBef>
                <a:spcPts val="0"/>
              </a:spcBef>
              <a:spcAft>
                <a:spcPts val="0"/>
              </a:spcAft>
              <a:buSzPts val="12000"/>
              <a:buNone/>
              <a:defRPr sz="42672"/>
            </a:lvl9pPr>
          </a:lstStyle>
          <a:p>
            <a:r>
              <a:t>xx%</a:t>
            </a:r>
          </a:p>
        </p:txBody>
      </p:sp>
      <p:sp>
        <p:nvSpPr>
          <p:cNvPr id="46" name="Google Shape;46;p11"/>
          <p:cNvSpPr txBox="1">
            <a:spLocks noGrp="1"/>
          </p:cNvSpPr>
          <p:nvPr>
            <p:ph type="body" idx="1"/>
          </p:nvPr>
        </p:nvSpPr>
        <p:spPr>
          <a:xfrm>
            <a:off x="467550" y="11207913"/>
            <a:ext cx="12780901" cy="4625066"/>
          </a:xfrm>
          <a:prstGeom prst="rect">
            <a:avLst/>
          </a:prstGeom>
        </p:spPr>
        <p:txBody>
          <a:bodyPr spcFirstLastPara="1" wrap="square" lIns="91425" tIns="91425" rIns="91425" bIns="91425" anchor="t" anchorCtr="0">
            <a:normAutofit/>
          </a:bodyPr>
          <a:lstStyle>
            <a:lvl1pPr marL="1625797" lvl="0" indent="-1219347" algn="ctr">
              <a:spcBef>
                <a:spcPts val="0"/>
              </a:spcBef>
              <a:spcAft>
                <a:spcPts val="0"/>
              </a:spcAft>
              <a:buSzPts val="1800"/>
              <a:buChar char="●"/>
              <a:defRPr/>
            </a:lvl1pPr>
            <a:lvl2pPr marL="3251595" lvl="1" indent="-1129026" algn="ctr">
              <a:spcBef>
                <a:spcPts val="0"/>
              </a:spcBef>
              <a:spcAft>
                <a:spcPts val="0"/>
              </a:spcAft>
              <a:buSzPts val="1400"/>
              <a:buChar char="○"/>
              <a:defRPr/>
            </a:lvl2pPr>
            <a:lvl3pPr marL="4877391" lvl="2" indent="-1129026" algn="ctr">
              <a:spcBef>
                <a:spcPts val="0"/>
              </a:spcBef>
              <a:spcAft>
                <a:spcPts val="0"/>
              </a:spcAft>
              <a:buSzPts val="1400"/>
              <a:buChar char="■"/>
              <a:defRPr/>
            </a:lvl3pPr>
            <a:lvl4pPr marL="6503185" lvl="3" indent="-1129026" algn="ctr">
              <a:spcBef>
                <a:spcPts val="0"/>
              </a:spcBef>
              <a:spcAft>
                <a:spcPts val="0"/>
              </a:spcAft>
              <a:buSzPts val="1400"/>
              <a:buChar char="●"/>
              <a:defRPr/>
            </a:lvl4pPr>
            <a:lvl5pPr marL="8128981" lvl="4" indent="-1129026" algn="ctr">
              <a:spcBef>
                <a:spcPts val="0"/>
              </a:spcBef>
              <a:spcAft>
                <a:spcPts val="0"/>
              </a:spcAft>
              <a:buSzPts val="1400"/>
              <a:buChar char="○"/>
              <a:defRPr/>
            </a:lvl5pPr>
            <a:lvl6pPr marL="9754781" lvl="5" indent="-1129026" algn="ctr">
              <a:spcBef>
                <a:spcPts val="0"/>
              </a:spcBef>
              <a:spcAft>
                <a:spcPts val="0"/>
              </a:spcAft>
              <a:buSzPts val="1400"/>
              <a:buChar char="■"/>
              <a:defRPr/>
            </a:lvl6pPr>
            <a:lvl7pPr marL="11380577" lvl="6" indent="-1129026" algn="ctr">
              <a:spcBef>
                <a:spcPts val="0"/>
              </a:spcBef>
              <a:spcAft>
                <a:spcPts val="0"/>
              </a:spcAft>
              <a:buSzPts val="1400"/>
              <a:buChar char="●"/>
              <a:defRPr/>
            </a:lvl7pPr>
            <a:lvl8pPr marL="13006375" lvl="7" indent="-1129026" algn="ctr">
              <a:spcBef>
                <a:spcPts val="0"/>
              </a:spcBef>
              <a:spcAft>
                <a:spcPts val="0"/>
              </a:spcAft>
              <a:buSzPts val="1400"/>
              <a:buChar char="○"/>
              <a:defRPr/>
            </a:lvl8pPr>
            <a:lvl9pPr marL="14632172" lvl="8" indent="-1129026"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2708689" y="16580329"/>
            <a:ext cx="823051" cy="1399466"/>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2708689" y="16580329"/>
            <a:ext cx="823051" cy="1399466"/>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67550" y="7647469"/>
            <a:ext cx="12780901" cy="2993066"/>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12801"/>
            </a:lvl1pPr>
            <a:lvl2pPr lvl="1" algn="ctr">
              <a:spcBef>
                <a:spcPts val="0"/>
              </a:spcBef>
              <a:spcAft>
                <a:spcPts val="0"/>
              </a:spcAft>
              <a:buSzPts val="3600"/>
              <a:buNone/>
              <a:defRPr sz="12801"/>
            </a:lvl2pPr>
            <a:lvl3pPr lvl="2" algn="ctr">
              <a:spcBef>
                <a:spcPts val="0"/>
              </a:spcBef>
              <a:spcAft>
                <a:spcPts val="0"/>
              </a:spcAft>
              <a:buSzPts val="3600"/>
              <a:buNone/>
              <a:defRPr sz="12801"/>
            </a:lvl3pPr>
            <a:lvl4pPr lvl="3" algn="ctr">
              <a:spcBef>
                <a:spcPts val="0"/>
              </a:spcBef>
              <a:spcAft>
                <a:spcPts val="0"/>
              </a:spcAft>
              <a:buSzPts val="3600"/>
              <a:buNone/>
              <a:defRPr sz="12801"/>
            </a:lvl4pPr>
            <a:lvl5pPr lvl="4" algn="ctr">
              <a:spcBef>
                <a:spcPts val="0"/>
              </a:spcBef>
              <a:spcAft>
                <a:spcPts val="0"/>
              </a:spcAft>
              <a:buSzPts val="3600"/>
              <a:buNone/>
              <a:defRPr sz="12801"/>
            </a:lvl5pPr>
            <a:lvl6pPr lvl="5" algn="ctr">
              <a:spcBef>
                <a:spcPts val="0"/>
              </a:spcBef>
              <a:spcAft>
                <a:spcPts val="0"/>
              </a:spcAft>
              <a:buSzPts val="3600"/>
              <a:buNone/>
              <a:defRPr sz="12801"/>
            </a:lvl6pPr>
            <a:lvl7pPr lvl="6" algn="ctr">
              <a:spcBef>
                <a:spcPts val="0"/>
              </a:spcBef>
              <a:spcAft>
                <a:spcPts val="0"/>
              </a:spcAft>
              <a:buSzPts val="3600"/>
              <a:buNone/>
              <a:defRPr sz="12801"/>
            </a:lvl7pPr>
            <a:lvl8pPr lvl="7" algn="ctr">
              <a:spcBef>
                <a:spcPts val="0"/>
              </a:spcBef>
              <a:spcAft>
                <a:spcPts val="0"/>
              </a:spcAft>
              <a:buSzPts val="3600"/>
              <a:buNone/>
              <a:defRPr sz="12801"/>
            </a:lvl8pPr>
            <a:lvl9pPr lvl="8" algn="ctr">
              <a:spcBef>
                <a:spcPts val="0"/>
              </a:spcBef>
              <a:spcAft>
                <a:spcPts val="0"/>
              </a:spcAft>
              <a:buSzPts val="3600"/>
              <a:buNone/>
              <a:defRPr sz="12801"/>
            </a:lvl9pPr>
          </a:lstStyle>
          <a:p>
            <a:endParaRPr/>
          </a:p>
        </p:txBody>
      </p:sp>
      <p:sp>
        <p:nvSpPr>
          <p:cNvPr id="15" name="Google Shape;15;p3"/>
          <p:cNvSpPr txBox="1">
            <a:spLocks noGrp="1"/>
          </p:cNvSpPr>
          <p:nvPr>
            <p:ph type="sldNum" idx="12"/>
          </p:nvPr>
        </p:nvSpPr>
        <p:spPr>
          <a:xfrm>
            <a:off x="12708689" y="16580329"/>
            <a:ext cx="823051" cy="1399466"/>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67550" y="1582313"/>
            <a:ext cx="12780901" cy="2036266"/>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67550" y="4097688"/>
            <a:ext cx="12780901" cy="12147200"/>
          </a:xfrm>
          <a:prstGeom prst="rect">
            <a:avLst/>
          </a:prstGeom>
        </p:spPr>
        <p:txBody>
          <a:bodyPr spcFirstLastPara="1" wrap="square" lIns="91425" tIns="91425" rIns="91425" bIns="91425" anchor="t" anchorCtr="0">
            <a:normAutofit/>
          </a:bodyPr>
          <a:lstStyle>
            <a:lvl1pPr marL="1625797" lvl="0" indent="-1219347">
              <a:spcBef>
                <a:spcPts val="0"/>
              </a:spcBef>
              <a:spcAft>
                <a:spcPts val="0"/>
              </a:spcAft>
              <a:buSzPts val="1800"/>
              <a:buChar char="●"/>
              <a:defRPr/>
            </a:lvl1pPr>
            <a:lvl2pPr marL="3251595" lvl="1" indent="-1129026">
              <a:spcBef>
                <a:spcPts val="0"/>
              </a:spcBef>
              <a:spcAft>
                <a:spcPts val="0"/>
              </a:spcAft>
              <a:buSzPts val="1400"/>
              <a:buChar char="○"/>
              <a:defRPr/>
            </a:lvl2pPr>
            <a:lvl3pPr marL="4877391" lvl="2" indent="-1129026">
              <a:spcBef>
                <a:spcPts val="0"/>
              </a:spcBef>
              <a:spcAft>
                <a:spcPts val="0"/>
              </a:spcAft>
              <a:buSzPts val="1400"/>
              <a:buChar char="■"/>
              <a:defRPr/>
            </a:lvl3pPr>
            <a:lvl4pPr marL="6503185" lvl="3" indent="-1129026">
              <a:spcBef>
                <a:spcPts val="0"/>
              </a:spcBef>
              <a:spcAft>
                <a:spcPts val="0"/>
              </a:spcAft>
              <a:buSzPts val="1400"/>
              <a:buChar char="●"/>
              <a:defRPr/>
            </a:lvl4pPr>
            <a:lvl5pPr marL="8128981" lvl="4" indent="-1129026">
              <a:spcBef>
                <a:spcPts val="0"/>
              </a:spcBef>
              <a:spcAft>
                <a:spcPts val="0"/>
              </a:spcAft>
              <a:buSzPts val="1400"/>
              <a:buChar char="○"/>
              <a:defRPr/>
            </a:lvl5pPr>
            <a:lvl6pPr marL="9754781" lvl="5" indent="-1129026">
              <a:spcBef>
                <a:spcPts val="0"/>
              </a:spcBef>
              <a:spcAft>
                <a:spcPts val="0"/>
              </a:spcAft>
              <a:buSzPts val="1400"/>
              <a:buChar char="■"/>
              <a:defRPr/>
            </a:lvl6pPr>
            <a:lvl7pPr marL="11380577" lvl="6" indent="-1129026">
              <a:spcBef>
                <a:spcPts val="0"/>
              </a:spcBef>
              <a:spcAft>
                <a:spcPts val="0"/>
              </a:spcAft>
              <a:buSzPts val="1400"/>
              <a:buChar char="●"/>
              <a:defRPr/>
            </a:lvl7pPr>
            <a:lvl8pPr marL="13006375" lvl="7" indent="-1129026">
              <a:spcBef>
                <a:spcPts val="0"/>
              </a:spcBef>
              <a:spcAft>
                <a:spcPts val="0"/>
              </a:spcAft>
              <a:buSzPts val="1400"/>
              <a:buChar char="○"/>
              <a:defRPr/>
            </a:lvl8pPr>
            <a:lvl9pPr marL="14632172" lvl="8" indent="-1129026">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2708689" y="16580329"/>
            <a:ext cx="823051" cy="1399466"/>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67550" y="1582313"/>
            <a:ext cx="12780901" cy="2036266"/>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67549" y="4097688"/>
            <a:ext cx="5999851" cy="12147200"/>
          </a:xfrm>
          <a:prstGeom prst="rect">
            <a:avLst/>
          </a:prstGeom>
        </p:spPr>
        <p:txBody>
          <a:bodyPr spcFirstLastPara="1" wrap="square" lIns="91425" tIns="91425" rIns="91425" bIns="91425" anchor="t" anchorCtr="0">
            <a:normAutofit/>
          </a:bodyPr>
          <a:lstStyle>
            <a:lvl1pPr marL="1625797" lvl="0" indent="-1129026">
              <a:spcBef>
                <a:spcPts val="0"/>
              </a:spcBef>
              <a:spcAft>
                <a:spcPts val="0"/>
              </a:spcAft>
              <a:buSzPts val="1400"/>
              <a:buChar char="●"/>
              <a:defRPr sz="4978"/>
            </a:lvl1pPr>
            <a:lvl2pPr marL="3251595" lvl="1" indent="-1083864">
              <a:spcBef>
                <a:spcPts val="0"/>
              </a:spcBef>
              <a:spcAft>
                <a:spcPts val="0"/>
              </a:spcAft>
              <a:buSzPts val="1200"/>
              <a:buChar char="○"/>
              <a:defRPr sz="4266"/>
            </a:lvl2pPr>
            <a:lvl3pPr marL="4877391" lvl="2" indent="-1083864">
              <a:spcBef>
                <a:spcPts val="0"/>
              </a:spcBef>
              <a:spcAft>
                <a:spcPts val="0"/>
              </a:spcAft>
              <a:buSzPts val="1200"/>
              <a:buChar char="■"/>
              <a:defRPr sz="4266"/>
            </a:lvl3pPr>
            <a:lvl4pPr marL="6503185" lvl="3" indent="-1083864">
              <a:spcBef>
                <a:spcPts val="0"/>
              </a:spcBef>
              <a:spcAft>
                <a:spcPts val="0"/>
              </a:spcAft>
              <a:buSzPts val="1200"/>
              <a:buChar char="●"/>
              <a:defRPr sz="4266"/>
            </a:lvl4pPr>
            <a:lvl5pPr marL="8128981" lvl="4" indent="-1083864">
              <a:spcBef>
                <a:spcPts val="0"/>
              </a:spcBef>
              <a:spcAft>
                <a:spcPts val="0"/>
              </a:spcAft>
              <a:buSzPts val="1200"/>
              <a:buChar char="○"/>
              <a:defRPr sz="4266"/>
            </a:lvl5pPr>
            <a:lvl6pPr marL="9754781" lvl="5" indent="-1083864">
              <a:spcBef>
                <a:spcPts val="0"/>
              </a:spcBef>
              <a:spcAft>
                <a:spcPts val="0"/>
              </a:spcAft>
              <a:buSzPts val="1200"/>
              <a:buChar char="■"/>
              <a:defRPr sz="4266"/>
            </a:lvl6pPr>
            <a:lvl7pPr marL="11380577" lvl="6" indent="-1083864">
              <a:spcBef>
                <a:spcPts val="0"/>
              </a:spcBef>
              <a:spcAft>
                <a:spcPts val="0"/>
              </a:spcAft>
              <a:buSzPts val="1200"/>
              <a:buChar char="●"/>
              <a:defRPr sz="4266"/>
            </a:lvl7pPr>
            <a:lvl8pPr marL="13006375" lvl="7" indent="-1083864">
              <a:spcBef>
                <a:spcPts val="0"/>
              </a:spcBef>
              <a:spcAft>
                <a:spcPts val="0"/>
              </a:spcAft>
              <a:buSzPts val="1200"/>
              <a:buChar char="○"/>
              <a:defRPr sz="4266"/>
            </a:lvl8pPr>
            <a:lvl9pPr marL="14632172" lvl="8" indent="-1083864">
              <a:spcBef>
                <a:spcPts val="0"/>
              </a:spcBef>
              <a:spcAft>
                <a:spcPts val="0"/>
              </a:spcAft>
              <a:buSzPts val="1200"/>
              <a:buChar char="■"/>
              <a:defRPr sz="4266"/>
            </a:lvl9pPr>
          </a:lstStyle>
          <a:p>
            <a:endParaRPr/>
          </a:p>
        </p:txBody>
      </p:sp>
      <p:sp>
        <p:nvSpPr>
          <p:cNvPr id="23" name="Google Shape;23;p5"/>
          <p:cNvSpPr txBox="1">
            <a:spLocks noGrp="1"/>
          </p:cNvSpPr>
          <p:nvPr>
            <p:ph type="body" idx="2"/>
          </p:nvPr>
        </p:nvSpPr>
        <p:spPr>
          <a:xfrm>
            <a:off x="7248600" y="4097688"/>
            <a:ext cx="5999851" cy="12147200"/>
          </a:xfrm>
          <a:prstGeom prst="rect">
            <a:avLst/>
          </a:prstGeom>
        </p:spPr>
        <p:txBody>
          <a:bodyPr spcFirstLastPara="1" wrap="square" lIns="91425" tIns="91425" rIns="91425" bIns="91425" anchor="t" anchorCtr="0">
            <a:normAutofit/>
          </a:bodyPr>
          <a:lstStyle>
            <a:lvl1pPr marL="1625797" lvl="0" indent="-1129026">
              <a:spcBef>
                <a:spcPts val="0"/>
              </a:spcBef>
              <a:spcAft>
                <a:spcPts val="0"/>
              </a:spcAft>
              <a:buSzPts val="1400"/>
              <a:buChar char="●"/>
              <a:defRPr sz="4978"/>
            </a:lvl1pPr>
            <a:lvl2pPr marL="3251595" lvl="1" indent="-1083864">
              <a:spcBef>
                <a:spcPts val="0"/>
              </a:spcBef>
              <a:spcAft>
                <a:spcPts val="0"/>
              </a:spcAft>
              <a:buSzPts val="1200"/>
              <a:buChar char="○"/>
              <a:defRPr sz="4266"/>
            </a:lvl2pPr>
            <a:lvl3pPr marL="4877391" lvl="2" indent="-1083864">
              <a:spcBef>
                <a:spcPts val="0"/>
              </a:spcBef>
              <a:spcAft>
                <a:spcPts val="0"/>
              </a:spcAft>
              <a:buSzPts val="1200"/>
              <a:buChar char="■"/>
              <a:defRPr sz="4266"/>
            </a:lvl3pPr>
            <a:lvl4pPr marL="6503185" lvl="3" indent="-1083864">
              <a:spcBef>
                <a:spcPts val="0"/>
              </a:spcBef>
              <a:spcAft>
                <a:spcPts val="0"/>
              </a:spcAft>
              <a:buSzPts val="1200"/>
              <a:buChar char="●"/>
              <a:defRPr sz="4266"/>
            </a:lvl4pPr>
            <a:lvl5pPr marL="8128981" lvl="4" indent="-1083864">
              <a:spcBef>
                <a:spcPts val="0"/>
              </a:spcBef>
              <a:spcAft>
                <a:spcPts val="0"/>
              </a:spcAft>
              <a:buSzPts val="1200"/>
              <a:buChar char="○"/>
              <a:defRPr sz="4266"/>
            </a:lvl5pPr>
            <a:lvl6pPr marL="9754781" lvl="5" indent="-1083864">
              <a:spcBef>
                <a:spcPts val="0"/>
              </a:spcBef>
              <a:spcAft>
                <a:spcPts val="0"/>
              </a:spcAft>
              <a:buSzPts val="1200"/>
              <a:buChar char="■"/>
              <a:defRPr sz="4266"/>
            </a:lvl6pPr>
            <a:lvl7pPr marL="11380577" lvl="6" indent="-1083864">
              <a:spcBef>
                <a:spcPts val="0"/>
              </a:spcBef>
              <a:spcAft>
                <a:spcPts val="0"/>
              </a:spcAft>
              <a:buSzPts val="1200"/>
              <a:buChar char="●"/>
              <a:defRPr sz="4266"/>
            </a:lvl7pPr>
            <a:lvl8pPr marL="13006375" lvl="7" indent="-1083864">
              <a:spcBef>
                <a:spcPts val="0"/>
              </a:spcBef>
              <a:spcAft>
                <a:spcPts val="0"/>
              </a:spcAft>
              <a:buSzPts val="1200"/>
              <a:buChar char="○"/>
              <a:defRPr sz="4266"/>
            </a:lvl8pPr>
            <a:lvl9pPr marL="14632172" lvl="8" indent="-1083864">
              <a:spcBef>
                <a:spcPts val="0"/>
              </a:spcBef>
              <a:spcAft>
                <a:spcPts val="0"/>
              </a:spcAft>
              <a:buSzPts val="1200"/>
              <a:buChar char="■"/>
              <a:defRPr sz="4266"/>
            </a:lvl9pPr>
          </a:lstStyle>
          <a:p>
            <a:endParaRPr/>
          </a:p>
        </p:txBody>
      </p:sp>
      <p:sp>
        <p:nvSpPr>
          <p:cNvPr id="24" name="Google Shape;24;p5"/>
          <p:cNvSpPr txBox="1">
            <a:spLocks noGrp="1"/>
          </p:cNvSpPr>
          <p:nvPr>
            <p:ph type="sldNum" idx="12"/>
          </p:nvPr>
        </p:nvSpPr>
        <p:spPr>
          <a:xfrm>
            <a:off x="12708689" y="16580329"/>
            <a:ext cx="823051" cy="1399466"/>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67550" y="1582313"/>
            <a:ext cx="12780901" cy="2036266"/>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2708689" y="16580329"/>
            <a:ext cx="823051" cy="1399466"/>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67549" y="1975467"/>
            <a:ext cx="4212000" cy="2686934"/>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8535"/>
            </a:lvl1pPr>
            <a:lvl2pPr lvl="1">
              <a:spcBef>
                <a:spcPts val="0"/>
              </a:spcBef>
              <a:spcAft>
                <a:spcPts val="0"/>
              </a:spcAft>
              <a:buSzPts val="2400"/>
              <a:buNone/>
              <a:defRPr sz="8535"/>
            </a:lvl2pPr>
            <a:lvl3pPr lvl="2">
              <a:spcBef>
                <a:spcPts val="0"/>
              </a:spcBef>
              <a:spcAft>
                <a:spcPts val="0"/>
              </a:spcAft>
              <a:buSzPts val="2400"/>
              <a:buNone/>
              <a:defRPr sz="8535"/>
            </a:lvl3pPr>
            <a:lvl4pPr lvl="3">
              <a:spcBef>
                <a:spcPts val="0"/>
              </a:spcBef>
              <a:spcAft>
                <a:spcPts val="0"/>
              </a:spcAft>
              <a:buSzPts val="2400"/>
              <a:buNone/>
              <a:defRPr sz="8535"/>
            </a:lvl4pPr>
            <a:lvl5pPr lvl="4">
              <a:spcBef>
                <a:spcPts val="0"/>
              </a:spcBef>
              <a:spcAft>
                <a:spcPts val="0"/>
              </a:spcAft>
              <a:buSzPts val="2400"/>
              <a:buNone/>
              <a:defRPr sz="8535"/>
            </a:lvl5pPr>
            <a:lvl6pPr lvl="5">
              <a:spcBef>
                <a:spcPts val="0"/>
              </a:spcBef>
              <a:spcAft>
                <a:spcPts val="0"/>
              </a:spcAft>
              <a:buSzPts val="2400"/>
              <a:buNone/>
              <a:defRPr sz="8535"/>
            </a:lvl6pPr>
            <a:lvl7pPr lvl="6">
              <a:spcBef>
                <a:spcPts val="0"/>
              </a:spcBef>
              <a:spcAft>
                <a:spcPts val="0"/>
              </a:spcAft>
              <a:buSzPts val="2400"/>
              <a:buNone/>
              <a:defRPr sz="8535"/>
            </a:lvl7pPr>
            <a:lvl8pPr lvl="7">
              <a:spcBef>
                <a:spcPts val="0"/>
              </a:spcBef>
              <a:spcAft>
                <a:spcPts val="0"/>
              </a:spcAft>
              <a:buSzPts val="2400"/>
              <a:buNone/>
              <a:defRPr sz="8535"/>
            </a:lvl8pPr>
            <a:lvl9pPr lvl="8">
              <a:spcBef>
                <a:spcPts val="0"/>
              </a:spcBef>
              <a:spcAft>
                <a:spcPts val="0"/>
              </a:spcAft>
              <a:buSzPts val="2400"/>
              <a:buNone/>
              <a:defRPr sz="8535"/>
            </a:lvl9pPr>
          </a:lstStyle>
          <a:p>
            <a:endParaRPr/>
          </a:p>
        </p:txBody>
      </p:sp>
      <p:sp>
        <p:nvSpPr>
          <p:cNvPr id="30" name="Google Shape;30;p7"/>
          <p:cNvSpPr txBox="1">
            <a:spLocks noGrp="1"/>
          </p:cNvSpPr>
          <p:nvPr>
            <p:ph type="body" idx="1"/>
          </p:nvPr>
        </p:nvSpPr>
        <p:spPr>
          <a:xfrm>
            <a:off x="467549" y="4940801"/>
            <a:ext cx="4212000" cy="11304534"/>
          </a:xfrm>
          <a:prstGeom prst="rect">
            <a:avLst/>
          </a:prstGeom>
        </p:spPr>
        <p:txBody>
          <a:bodyPr spcFirstLastPara="1" wrap="square" lIns="91425" tIns="91425" rIns="91425" bIns="91425" anchor="t" anchorCtr="0">
            <a:normAutofit/>
          </a:bodyPr>
          <a:lstStyle>
            <a:lvl1pPr marL="1625797" lvl="0" indent="-1083864">
              <a:spcBef>
                <a:spcPts val="0"/>
              </a:spcBef>
              <a:spcAft>
                <a:spcPts val="0"/>
              </a:spcAft>
              <a:buSzPts val="1200"/>
              <a:buChar char="●"/>
              <a:defRPr sz="4266"/>
            </a:lvl1pPr>
            <a:lvl2pPr marL="3251595" lvl="1" indent="-1083864">
              <a:spcBef>
                <a:spcPts val="0"/>
              </a:spcBef>
              <a:spcAft>
                <a:spcPts val="0"/>
              </a:spcAft>
              <a:buSzPts val="1200"/>
              <a:buChar char="○"/>
              <a:defRPr sz="4266"/>
            </a:lvl2pPr>
            <a:lvl3pPr marL="4877391" lvl="2" indent="-1083864">
              <a:spcBef>
                <a:spcPts val="0"/>
              </a:spcBef>
              <a:spcAft>
                <a:spcPts val="0"/>
              </a:spcAft>
              <a:buSzPts val="1200"/>
              <a:buChar char="■"/>
              <a:defRPr sz="4266"/>
            </a:lvl3pPr>
            <a:lvl4pPr marL="6503185" lvl="3" indent="-1083864">
              <a:spcBef>
                <a:spcPts val="0"/>
              </a:spcBef>
              <a:spcAft>
                <a:spcPts val="0"/>
              </a:spcAft>
              <a:buSzPts val="1200"/>
              <a:buChar char="●"/>
              <a:defRPr sz="4266"/>
            </a:lvl4pPr>
            <a:lvl5pPr marL="8128981" lvl="4" indent="-1083864">
              <a:spcBef>
                <a:spcPts val="0"/>
              </a:spcBef>
              <a:spcAft>
                <a:spcPts val="0"/>
              </a:spcAft>
              <a:buSzPts val="1200"/>
              <a:buChar char="○"/>
              <a:defRPr sz="4266"/>
            </a:lvl5pPr>
            <a:lvl6pPr marL="9754781" lvl="5" indent="-1083864">
              <a:spcBef>
                <a:spcPts val="0"/>
              </a:spcBef>
              <a:spcAft>
                <a:spcPts val="0"/>
              </a:spcAft>
              <a:buSzPts val="1200"/>
              <a:buChar char="■"/>
              <a:defRPr sz="4266"/>
            </a:lvl6pPr>
            <a:lvl7pPr marL="11380577" lvl="6" indent="-1083864">
              <a:spcBef>
                <a:spcPts val="0"/>
              </a:spcBef>
              <a:spcAft>
                <a:spcPts val="0"/>
              </a:spcAft>
              <a:buSzPts val="1200"/>
              <a:buChar char="●"/>
              <a:defRPr sz="4266"/>
            </a:lvl7pPr>
            <a:lvl8pPr marL="13006375" lvl="7" indent="-1083864">
              <a:spcBef>
                <a:spcPts val="0"/>
              </a:spcBef>
              <a:spcAft>
                <a:spcPts val="0"/>
              </a:spcAft>
              <a:buSzPts val="1200"/>
              <a:buChar char="○"/>
              <a:defRPr sz="4266"/>
            </a:lvl8pPr>
            <a:lvl9pPr marL="14632172" lvl="8" indent="-1083864">
              <a:spcBef>
                <a:spcPts val="0"/>
              </a:spcBef>
              <a:spcAft>
                <a:spcPts val="0"/>
              </a:spcAft>
              <a:buSzPts val="1200"/>
              <a:buChar char="■"/>
              <a:defRPr sz="4266"/>
            </a:lvl9pPr>
          </a:lstStyle>
          <a:p>
            <a:endParaRPr/>
          </a:p>
        </p:txBody>
      </p:sp>
      <p:sp>
        <p:nvSpPr>
          <p:cNvPr id="31" name="Google Shape;31;p7"/>
          <p:cNvSpPr txBox="1">
            <a:spLocks noGrp="1"/>
          </p:cNvSpPr>
          <p:nvPr>
            <p:ph type="sldNum" idx="12"/>
          </p:nvPr>
        </p:nvSpPr>
        <p:spPr>
          <a:xfrm>
            <a:off x="12708689" y="16580329"/>
            <a:ext cx="823051" cy="1399466"/>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735374" y="1600535"/>
            <a:ext cx="9551701" cy="14545066"/>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17066"/>
            </a:lvl1pPr>
            <a:lvl2pPr lvl="1">
              <a:spcBef>
                <a:spcPts val="0"/>
              </a:spcBef>
              <a:spcAft>
                <a:spcPts val="0"/>
              </a:spcAft>
              <a:buSzPts val="4800"/>
              <a:buNone/>
              <a:defRPr sz="17066"/>
            </a:lvl2pPr>
            <a:lvl3pPr lvl="2">
              <a:spcBef>
                <a:spcPts val="0"/>
              </a:spcBef>
              <a:spcAft>
                <a:spcPts val="0"/>
              </a:spcAft>
              <a:buSzPts val="4800"/>
              <a:buNone/>
              <a:defRPr sz="17066"/>
            </a:lvl3pPr>
            <a:lvl4pPr lvl="3">
              <a:spcBef>
                <a:spcPts val="0"/>
              </a:spcBef>
              <a:spcAft>
                <a:spcPts val="0"/>
              </a:spcAft>
              <a:buSzPts val="4800"/>
              <a:buNone/>
              <a:defRPr sz="17066"/>
            </a:lvl4pPr>
            <a:lvl5pPr lvl="4">
              <a:spcBef>
                <a:spcPts val="0"/>
              </a:spcBef>
              <a:spcAft>
                <a:spcPts val="0"/>
              </a:spcAft>
              <a:buSzPts val="4800"/>
              <a:buNone/>
              <a:defRPr sz="17066"/>
            </a:lvl5pPr>
            <a:lvl6pPr lvl="5">
              <a:spcBef>
                <a:spcPts val="0"/>
              </a:spcBef>
              <a:spcAft>
                <a:spcPts val="0"/>
              </a:spcAft>
              <a:buSzPts val="4800"/>
              <a:buNone/>
              <a:defRPr sz="17066"/>
            </a:lvl6pPr>
            <a:lvl7pPr lvl="6">
              <a:spcBef>
                <a:spcPts val="0"/>
              </a:spcBef>
              <a:spcAft>
                <a:spcPts val="0"/>
              </a:spcAft>
              <a:buSzPts val="4800"/>
              <a:buNone/>
              <a:defRPr sz="17066"/>
            </a:lvl7pPr>
            <a:lvl8pPr lvl="7">
              <a:spcBef>
                <a:spcPts val="0"/>
              </a:spcBef>
              <a:spcAft>
                <a:spcPts val="0"/>
              </a:spcAft>
              <a:buSzPts val="4800"/>
              <a:buNone/>
              <a:defRPr sz="17066"/>
            </a:lvl8pPr>
            <a:lvl9pPr lvl="8">
              <a:spcBef>
                <a:spcPts val="0"/>
              </a:spcBef>
              <a:spcAft>
                <a:spcPts val="0"/>
              </a:spcAft>
              <a:buSzPts val="4800"/>
              <a:buNone/>
              <a:defRPr sz="17066"/>
            </a:lvl9pPr>
          </a:lstStyle>
          <a:p>
            <a:endParaRPr/>
          </a:p>
        </p:txBody>
      </p:sp>
      <p:sp>
        <p:nvSpPr>
          <p:cNvPr id="34" name="Google Shape;34;p8"/>
          <p:cNvSpPr txBox="1">
            <a:spLocks noGrp="1"/>
          </p:cNvSpPr>
          <p:nvPr>
            <p:ph type="sldNum" idx="12"/>
          </p:nvPr>
        </p:nvSpPr>
        <p:spPr>
          <a:xfrm>
            <a:off x="12708689" y="16580329"/>
            <a:ext cx="823051" cy="1399466"/>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858000" y="-444"/>
            <a:ext cx="6858000" cy="18288000"/>
          </a:xfrm>
          <a:prstGeom prst="rect">
            <a:avLst/>
          </a:prstGeom>
          <a:solidFill>
            <a:schemeClr val="lt2"/>
          </a:solidFill>
          <a:ln>
            <a:noFill/>
          </a:ln>
        </p:spPr>
        <p:txBody>
          <a:bodyPr spcFirstLastPara="1" wrap="square" lIns="325066" tIns="325066" rIns="325066" bIns="325066" anchor="ctr" anchorCtr="0">
            <a:noAutofit/>
          </a:bodyPr>
          <a:lstStyle/>
          <a:p>
            <a:pPr marL="0" lvl="0" indent="0" algn="l" rtl="0">
              <a:spcBef>
                <a:spcPts val="0"/>
              </a:spcBef>
              <a:spcAft>
                <a:spcPts val="0"/>
              </a:spcAft>
              <a:buNone/>
            </a:pPr>
            <a:endParaRPr sz="11151"/>
          </a:p>
        </p:txBody>
      </p:sp>
      <p:sp>
        <p:nvSpPr>
          <p:cNvPr id="37" name="Google Shape;37;p9"/>
          <p:cNvSpPr txBox="1">
            <a:spLocks noGrp="1"/>
          </p:cNvSpPr>
          <p:nvPr>
            <p:ph type="title"/>
          </p:nvPr>
        </p:nvSpPr>
        <p:spPr>
          <a:xfrm>
            <a:off x="398252" y="4384622"/>
            <a:ext cx="6067800" cy="5270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14935"/>
            </a:lvl1pPr>
            <a:lvl2pPr lvl="1" algn="ctr">
              <a:spcBef>
                <a:spcPts val="0"/>
              </a:spcBef>
              <a:spcAft>
                <a:spcPts val="0"/>
              </a:spcAft>
              <a:buSzPts val="4200"/>
              <a:buNone/>
              <a:defRPr sz="14935"/>
            </a:lvl2pPr>
            <a:lvl3pPr lvl="2" algn="ctr">
              <a:spcBef>
                <a:spcPts val="0"/>
              </a:spcBef>
              <a:spcAft>
                <a:spcPts val="0"/>
              </a:spcAft>
              <a:buSzPts val="4200"/>
              <a:buNone/>
              <a:defRPr sz="14935"/>
            </a:lvl3pPr>
            <a:lvl4pPr lvl="3" algn="ctr">
              <a:spcBef>
                <a:spcPts val="0"/>
              </a:spcBef>
              <a:spcAft>
                <a:spcPts val="0"/>
              </a:spcAft>
              <a:buSzPts val="4200"/>
              <a:buNone/>
              <a:defRPr sz="14935"/>
            </a:lvl4pPr>
            <a:lvl5pPr lvl="4" algn="ctr">
              <a:spcBef>
                <a:spcPts val="0"/>
              </a:spcBef>
              <a:spcAft>
                <a:spcPts val="0"/>
              </a:spcAft>
              <a:buSzPts val="4200"/>
              <a:buNone/>
              <a:defRPr sz="14935"/>
            </a:lvl5pPr>
            <a:lvl6pPr lvl="5" algn="ctr">
              <a:spcBef>
                <a:spcPts val="0"/>
              </a:spcBef>
              <a:spcAft>
                <a:spcPts val="0"/>
              </a:spcAft>
              <a:buSzPts val="4200"/>
              <a:buNone/>
              <a:defRPr sz="14935"/>
            </a:lvl6pPr>
            <a:lvl7pPr lvl="6" algn="ctr">
              <a:spcBef>
                <a:spcPts val="0"/>
              </a:spcBef>
              <a:spcAft>
                <a:spcPts val="0"/>
              </a:spcAft>
              <a:buSzPts val="4200"/>
              <a:buNone/>
              <a:defRPr sz="14935"/>
            </a:lvl7pPr>
            <a:lvl8pPr lvl="7" algn="ctr">
              <a:spcBef>
                <a:spcPts val="0"/>
              </a:spcBef>
              <a:spcAft>
                <a:spcPts val="0"/>
              </a:spcAft>
              <a:buSzPts val="4200"/>
              <a:buNone/>
              <a:defRPr sz="14935"/>
            </a:lvl8pPr>
            <a:lvl9pPr lvl="8" algn="ctr">
              <a:spcBef>
                <a:spcPts val="0"/>
              </a:spcBef>
              <a:spcAft>
                <a:spcPts val="0"/>
              </a:spcAft>
              <a:buSzPts val="4200"/>
              <a:buNone/>
              <a:defRPr sz="14935"/>
            </a:lvl9pPr>
          </a:lstStyle>
          <a:p>
            <a:endParaRPr/>
          </a:p>
        </p:txBody>
      </p:sp>
      <p:sp>
        <p:nvSpPr>
          <p:cNvPr id="38" name="Google Shape;38;p9"/>
          <p:cNvSpPr txBox="1">
            <a:spLocks noGrp="1"/>
          </p:cNvSpPr>
          <p:nvPr>
            <p:ph type="subTitle" idx="1"/>
          </p:nvPr>
        </p:nvSpPr>
        <p:spPr>
          <a:xfrm>
            <a:off x="398252" y="9966491"/>
            <a:ext cx="6067800" cy="4391466"/>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7466"/>
            </a:lvl1pPr>
            <a:lvl2pPr lvl="1" algn="ctr">
              <a:lnSpc>
                <a:spcPct val="100000"/>
              </a:lnSpc>
              <a:spcBef>
                <a:spcPts val="0"/>
              </a:spcBef>
              <a:spcAft>
                <a:spcPts val="0"/>
              </a:spcAft>
              <a:buSzPts val="2100"/>
              <a:buNone/>
              <a:defRPr sz="7466"/>
            </a:lvl2pPr>
            <a:lvl3pPr lvl="2" algn="ctr">
              <a:lnSpc>
                <a:spcPct val="100000"/>
              </a:lnSpc>
              <a:spcBef>
                <a:spcPts val="0"/>
              </a:spcBef>
              <a:spcAft>
                <a:spcPts val="0"/>
              </a:spcAft>
              <a:buSzPts val="2100"/>
              <a:buNone/>
              <a:defRPr sz="7466"/>
            </a:lvl3pPr>
            <a:lvl4pPr lvl="3" algn="ctr">
              <a:lnSpc>
                <a:spcPct val="100000"/>
              </a:lnSpc>
              <a:spcBef>
                <a:spcPts val="0"/>
              </a:spcBef>
              <a:spcAft>
                <a:spcPts val="0"/>
              </a:spcAft>
              <a:buSzPts val="2100"/>
              <a:buNone/>
              <a:defRPr sz="7466"/>
            </a:lvl4pPr>
            <a:lvl5pPr lvl="4" algn="ctr">
              <a:lnSpc>
                <a:spcPct val="100000"/>
              </a:lnSpc>
              <a:spcBef>
                <a:spcPts val="0"/>
              </a:spcBef>
              <a:spcAft>
                <a:spcPts val="0"/>
              </a:spcAft>
              <a:buSzPts val="2100"/>
              <a:buNone/>
              <a:defRPr sz="7466"/>
            </a:lvl5pPr>
            <a:lvl6pPr lvl="5" algn="ctr">
              <a:lnSpc>
                <a:spcPct val="100000"/>
              </a:lnSpc>
              <a:spcBef>
                <a:spcPts val="0"/>
              </a:spcBef>
              <a:spcAft>
                <a:spcPts val="0"/>
              </a:spcAft>
              <a:buSzPts val="2100"/>
              <a:buNone/>
              <a:defRPr sz="7466"/>
            </a:lvl6pPr>
            <a:lvl7pPr lvl="6" algn="ctr">
              <a:lnSpc>
                <a:spcPct val="100000"/>
              </a:lnSpc>
              <a:spcBef>
                <a:spcPts val="0"/>
              </a:spcBef>
              <a:spcAft>
                <a:spcPts val="0"/>
              </a:spcAft>
              <a:buSzPts val="2100"/>
              <a:buNone/>
              <a:defRPr sz="7466"/>
            </a:lvl7pPr>
            <a:lvl8pPr lvl="7" algn="ctr">
              <a:lnSpc>
                <a:spcPct val="100000"/>
              </a:lnSpc>
              <a:spcBef>
                <a:spcPts val="0"/>
              </a:spcBef>
              <a:spcAft>
                <a:spcPts val="0"/>
              </a:spcAft>
              <a:buSzPts val="2100"/>
              <a:buNone/>
              <a:defRPr sz="7466"/>
            </a:lvl8pPr>
            <a:lvl9pPr lvl="8" algn="ctr">
              <a:lnSpc>
                <a:spcPct val="100000"/>
              </a:lnSpc>
              <a:spcBef>
                <a:spcPts val="0"/>
              </a:spcBef>
              <a:spcAft>
                <a:spcPts val="0"/>
              </a:spcAft>
              <a:buSzPts val="2100"/>
              <a:buNone/>
              <a:defRPr sz="7466"/>
            </a:lvl9pPr>
          </a:lstStyle>
          <a:p>
            <a:endParaRPr/>
          </a:p>
        </p:txBody>
      </p:sp>
      <p:sp>
        <p:nvSpPr>
          <p:cNvPr id="39" name="Google Shape;39;p9"/>
          <p:cNvSpPr txBox="1">
            <a:spLocks noGrp="1"/>
          </p:cNvSpPr>
          <p:nvPr>
            <p:ph type="body" idx="2"/>
          </p:nvPr>
        </p:nvSpPr>
        <p:spPr>
          <a:xfrm>
            <a:off x="7409252" y="2574489"/>
            <a:ext cx="5755501" cy="13138134"/>
          </a:xfrm>
          <a:prstGeom prst="rect">
            <a:avLst/>
          </a:prstGeom>
        </p:spPr>
        <p:txBody>
          <a:bodyPr spcFirstLastPara="1" wrap="square" lIns="91425" tIns="91425" rIns="91425" bIns="91425" anchor="ctr" anchorCtr="0">
            <a:normAutofit/>
          </a:bodyPr>
          <a:lstStyle>
            <a:lvl1pPr marL="1625797" lvl="0" indent="-1219347">
              <a:spcBef>
                <a:spcPts val="0"/>
              </a:spcBef>
              <a:spcAft>
                <a:spcPts val="0"/>
              </a:spcAft>
              <a:buSzPts val="1800"/>
              <a:buChar char="●"/>
              <a:defRPr/>
            </a:lvl1pPr>
            <a:lvl2pPr marL="3251595" lvl="1" indent="-1129026">
              <a:spcBef>
                <a:spcPts val="0"/>
              </a:spcBef>
              <a:spcAft>
                <a:spcPts val="0"/>
              </a:spcAft>
              <a:buSzPts val="1400"/>
              <a:buChar char="○"/>
              <a:defRPr/>
            </a:lvl2pPr>
            <a:lvl3pPr marL="4877391" lvl="2" indent="-1129026">
              <a:spcBef>
                <a:spcPts val="0"/>
              </a:spcBef>
              <a:spcAft>
                <a:spcPts val="0"/>
              </a:spcAft>
              <a:buSzPts val="1400"/>
              <a:buChar char="■"/>
              <a:defRPr/>
            </a:lvl3pPr>
            <a:lvl4pPr marL="6503185" lvl="3" indent="-1129026">
              <a:spcBef>
                <a:spcPts val="0"/>
              </a:spcBef>
              <a:spcAft>
                <a:spcPts val="0"/>
              </a:spcAft>
              <a:buSzPts val="1400"/>
              <a:buChar char="●"/>
              <a:defRPr/>
            </a:lvl4pPr>
            <a:lvl5pPr marL="8128981" lvl="4" indent="-1129026">
              <a:spcBef>
                <a:spcPts val="0"/>
              </a:spcBef>
              <a:spcAft>
                <a:spcPts val="0"/>
              </a:spcAft>
              <a:buSzPts val="1400"/>
              <a:buChar char="○"/>
              <a:defRPr/>
            </a:lvl5pPr>
            <a:lvl6pPr marL="9754781" lvl="5" indent="-1129026">
              <a:spcBef>
                <a:spcPts val="0"/>
              </a:spcBef>
              <a:spcAft>
                <a:spcPts val="0"/>
              </a:spcAft>
              <a:buSzPts val="1400"/>
              <a:buChar char="■"/>
              <a:defRPr/>
            </a:lvl6pPr>
            <a:lvl7pPr marL="11380577" lvl="6" indent="-1129026">
              <a:spcBef>
                <a:spcPts val="0"/>
              </a:spcBef>
              <a:spcAft>
                <a:spcPts val="0"/>
              </a:spcAft>
              <a:buSzPts val="1400"/>
              <a:buChar char="●"/>
              <a:defRPr/>
            </a:lvl7pPr>
            <a:lvl8pPr marL="13006375" lvl="7" indent="-1129026">
              <a:spcBef>
                <a:spcPts val="0"/>
              </a:spcBef>
              <a:spcAft>
                <a:spcPts val="0"/>
              </a:spcAft>
              <a:buSzPts val="1400"/>
              <a:buChar char="○"/>
              <a:defRPr/>
            </a:lvl8pPr>
            <a:lvl9pPr marL="14632172" lvl="8" indent="-1129026">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2708689" y="16580329"/>
            <a:ext cx="823051" cy="1399466"/>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67551" y="15042045"/>
            <a:ext cx="8998200" cy="2151466"/>
          </a:xfrm>
          <a:prstGeom prst="rect">
            <a:avLst/>
          </a:prstGeom>
        </p:spPr>
        <p:txBody>
          <a:bodyPr spcFirstLastPara="1" wrap="square" lIns="91425" tIns="91425" rIns="91425" bIns="91425" anchor="ctr" anchorCtr="0">
            <a:normAutofit/>
          </a:bodyPr>
          <a:lstStyle>
            <a:lvl1pPr marL="1625797" lvl="0" indent="-812898">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2708689" y="16580329"/>
            <a:ext cx="823051" cy="1399466"/>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67550" y="1582313"/>
            <a:ext cx="12780901" cy="2036266"/>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67550" y="4097688"/>
            <a:ext cx="12780901" cy="12147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2708689" y="16580329"/>
            <a:ext cx="823051" cy="1399466"/>
          </a:xfrm>
          <a:prstGeom prst="rect">
            <a:avLst/>
          </a:prstGeom>
          <a:noFill/>
          <a:ln>
            <a:noFill/>
          </a:ln>
        </p:spPr>
        <p:txBody>
          <a:bodyPr spcFirstLastPara="1" wrap="square" lIns="91425" tIns="91425" rIns="91425" bIns="91425" anchor="ctr" anchorCtr="0">
            <a:normAutofit/>
          </a:bodyPr>
          <a:lstStyle>
            <a:lvl1pPr lvl="0" algn="r">
              <a:buNone/>
              <a:defRPr sz="3556">
                <a:solidFill>
                  <a:schemeClr val="dk2"/>
                </a:solidFill>
              </a:defRPr>
            </a:lvl1pPr>
            <a:lvl2pPr lvl="1" algn="r">
              <a:buNone/>
              <a:defRPr sz="3556">
                <a:solidFill>
                  <a:schemeClr val="dk2"/>
                </a:solidFill>
              </a:defRPr>
            </a:lvl2pPr>
            <a:lvl3pPr lvl="2" algn="r">
              <a:buNone/>
              <a:defRPr sz="3556">
                <a:solidFill>
                  <a:schemeClr val="dk2"/>
                </a:solidFill>
              </a:defRPr>
            </a:lvl3pPr>
            <a:lvl4pPr lvl="3" algn="r">
              <a:buNone/>
              <a:defRPr sz="3556">
                <a:solidFill>
                  <a:schemeClr val="dk2"/>
                </a:solidFill>
              </a:defRPr>
            </a:lvl4pPr>
            <a:lvl5pPr lvl="4" algn="r">
              <a:buNone/>
              <a:defRPr sz="3556">
                <a:solidFill>
                  <a:schemeClr val="dk2"/>
                </a:solidFill>
              </a:defRPr>
            </a:lvl5pPr>
            <a:lvl6pPr lvl="5" algn="r">
              <a:buNone/>
              <a:defRPr sz="3556">
                <a:solidFill>
                  <a:schemeClr val="dk2"/>
                </a:solidFill>
              </a:defRPr>
            </a:lvl6pPr>
            <a:lvl7pPr lvl="6" algn="r">
              <a:buNone/>
              <a:defRPr sz="3556">
                <a:solidFill>
                  <a:schemeClr val="dk2"/>
                </a:solidFill>
              </a:defRPr>
            </a:lvl7pPr>
            <a:lvl8pPr lvl="7" algn="r">
              <a:buNone/>
              <a:defRPr sz="3556">
                <a:solidFill>
                  <a:schemeClr val="dk2"/>
                </a:solidFill>
              </a:defRPr>
            </a:lvl8pPr>
            <a:lvl9pPr lvl="8" algn="r">
              <a:buNone/>
              <a:defRPr sz="3556">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4978"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comments" Target="../comments/commen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8289703" y="2647379"/>
            <a:ext cx="30295466" cy="7298134"/>
          </a:xfrm>
          <a:prstGeom prst="rect">
            <a:avLst/>
          </a:prstGeom>
        </p:spPr>
        <p:txBody>
          <a:bodyPr spcFirstLastPara="1" wrap="square" lIns="325066" tIns="325066" rIns="325066" bIns="325066" anchor="b" anchorCtr="0">
            <a:normAutofit/>
          </a:bodyPr>
          <a:lstStyle/>
          <a:p>
            <a:r>
              <a:rPr lang="en"/>
              <a:t>:)</a:t>
            </a:r>
            <a:endParaRPr/>
          </a:p>
        </p:txBody>
      </p:sp>
      <p:sp>
        <p:nvSpPr>
          <p:cNvPr id="55" name="Google Shape;55;p13"/>
          <p:cNvSpPr txBox="1">
            <a:spLocks noGrp="1"/>
          </p:cNvSpPr>
          <p:nvPr>
            <p:ph type="subTitle" idx="1"/>
          </p:nvPr>
        </p:nvSpPr>
        <p:spPr>
          <a:xfrm>
            <a:off x="-8289733" y="10076889"/>
            <a:ext cx="30295466" cy="2818134"/>
          </a:xfrm>
          <a:prstGeom prst="rect">
            <a:avLst/>
          </a:prstGeom>
        </p:spPr>
        <p:txBody>
          <a:bodyPr spcFirstLastPara="1" wrap="square" lIns="325066" tIns="325066" rIns="325066" bIns="325066" anchor="t" anchorCtr="0">
            <a:normAutofit/>
          </a:bodyPr>
          <a:lstStyle/>
          <a:p>
            <a:pPr marL="0" indent="0"/>
            <a:r>
              <a:rPr lang="en"/>
              <a:t>Main Figures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8289733" y="1582313"/>
            <a:ext cx="30295466" cy="2036266"/>
          </a:xfrm>
          <a:prstGeom prst="rect">
            <a:avLst/>
          </a:prstGeom>
        </p:spPr>
        <p:txBody>
          <a:bodyPr spcFirstLastPara="1" wrap="square" lIns="325066" tIns="325066" rIns="325066" bIns="325066" anchor="t" anchorCtr="0">
            <a:normAutofit/>
          </a:bodyPr>
          <a:lstStyle/>
          <a:p>
            <a:r>
              <a:rPr lang="en"/>
              <a:t>S1</a:t>
            </a:r>
            <a:endParaRPr/>
          </a:p>
        </p:txBody>
      </p:sp>
      <p:pic>
        <p:nvPicPr>
          <p:cNvPr id="113" name="Google Shape;113;p22"/>
          <p:cNvPicPr preferRelativeResize="0"/>
          <p:nvPr/>
        </p:nvPicPr>
        <p:blipFill>
          <a:blip r:embed="rId3">
            <a:alphaModFix/>
          </a:blip>
          <a:stretch>
            <a:fillRect/>
          </a:stretch>
        </p:blipFill>
        <p:spPr>
          <a:xfrm>
            <a:off x="0" y="0"/>
            <a:ext cx="13716000" cy="8384990"/>
          </a:xfrm>
          <a:prstGeom prst="rect">
            <a:avLst/>
          </a:prstGeom>
          <a:noFill/>
          <a:ln>
            <a:noFill/>
          </a:ln>
        </p:spPr>
      </p:pic>
      <p:sp>
        <p:nvSpPr>
          <p:cNvPr id="5" name="Google Shape;93;p19">
            <a:extLst>
              <a:ext uri="{FF2B5EF4-FFF2-40B4-BE49-F238E27FC236}">
                <a16:creationId xmlns:a16="http://schemas.microsoft.com/office/drawing/2014/main" id="{0DEEBA1A-E3A3-C3EF-0F0F-7C03CA50A330}"/>
              </a:ext>
            </a:extLst>
          </p:cNvPr>
          <p:cNvSpPr txBox="1"/>
          <p:nvPr/>
        </p:nvSpPr>
        <p:spPr>
          <a:xfrm>
            <a:off x="0" y="7817629"/>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S2</a:t>
            </a:r>
            <a:r>
              <a:rPr lang="en" sz="2600" dirty="0">
                <a:solidFill>
                  <a:schemeClr val="dk1"/>
                </a:solidFill>
              </a:rPr>
              <a:t>: Box and whisker plots of raw DOC exudate concentrations (µM) for the 6 treatments.</a:t>
            </a:r>
            <a:endParaRPr sz="2600"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7" name="Google Shape;127;p24"/>
          <p:cNvPicPr preferRelativeResize="0"/>
          <p:nvPr/>
        </p:nvPicPr>
        <p:blipFill rotWithShape="1">
          <a:blip r:embed="rId3">
            <a:alphaModFix/>
          </a:blip>
          <a:srcRect t="12749"/>
          <a:stretch/>
        </p:blipFill>
        <p:spPr>
          <a:xfrm>
            <a:off x="0" y="49772"/>
            <a:ext cx="13716000" cy="8864372"/>
          </a:xfrm>
          <a:prstGeom prst="rect">
            <a:avLst/>
          </a:prstGeom>
          <a:noFill/>
          <a:ln>
            <a:noFill/>
          </a:ln>
        </p:spPr>
      </p:pic>
      <p:sp>
        <p:nvSpPr>
          <p:cNvPr id="6" name="Google Shape;93;p19">
            <a:extLst>
              <a:ext uri="{FF2B5EF4-FFF2-40B4-BE49-F238E27FC236}">
                <a16:creationId xmlns:a16="http://schemas.microsoft.com/office/drawing/2014/main" id="{14F2F4A3-B6A2-6C31-258A-A4F90851B14D}"/>
              </a:ext>
            </a:extLst>
          </p:cNvPr>
          <p:cNvSpPr txBox="1"/>
          <p:nvPr/>
        </p:nvSpPr>
        <p:spPr>
          <a:xfrm>
            <a:off x="0" y="8125777"/>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S3</a:t>
            </a:r>
            <a:r>
              <a:rPr lang="en" sz="2600" dirty="0">
                <a:solidFill>
                  <a:schemeClr val="dk1"/>
                </a:solidFill>
              </a:rPr>
              <a:t>: Non-metric multidimensional scaling plot of t0 metabolomic samples using bray curtis dissimilarity.</a:t>
            </a:r>
            <a:endParaRPr sz="2600" dirty="0">
              <a:solidFill>
                <a:schemeClr val="dk1"/>
              </a:solidFill>
            </a:endParaRPr>
          </a:p>
        </p:txBody>
      </p:sp>
      <p:sp>
        <p:nvSpPr>
          <p:cNvPr id="7" name="Google Shape;93;p19">
            <a:extLst>
              <a:ext uri="{FF2B5EF4-FFF2-40B4-BE49-F238E27FC236}">
                <a16:creationId xmlns:a16="http://schemas.microsoft.com/office/drawing/2014/main" id="{22F22347-22FA-9BA6-A7C1-89EC821B5043}"/>
              </a:ext>
            </a:extLst>
          </p:cNvPr>
          <p:cNvSpPr txBox="1"/>
          <p:nvPr/>
        </p:nvSpPr>
        <p:spPr>
          <a:xfrm>
            <a:off x="1104483" y="450974"/>
            <a:ext cx="2315183" cy="975030"/>
          </a:xfrm>
          <a:prstGeom prst="rect">
            <a:avLst/>
          </a:prstGeom>
          <a:noFill/>
          <a:ln>
            <a:noFill/>
          </a:ln>
        </p:spPr>
        <p:txBody>
          <a:bodyPr spcFirstLastPara="1" wrap="square" lIns="325066" tIns="325066" rIns="325066" bIns="325066" anchor="t" anchorCtr="0">
            <a:spAutoFit/>
          </a:bodyPr>
          <a:lstStyle/>
          <a:p>
            <a:pPr>
              <a:lnSpc>
                <a:spcPct val="115000"/>
              </a:lnSpc>
            </a:pPr>
            <a:r>
              <a:rPr lang="en-US" sz="1800" dirty="0">
                <a:solidFill>
                  <a:schemeClr val="dk1"/>
                </a:solidFill>
              </a:rPr>
              <a:t>stress = 0.0836</a:t>
            </a:r>
            <a:endParaRPr sz="1800"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4" name="Google Shape;134;p25"/>
          <p:cNvPicPr preferRelativeResize="0"/>
          <p:nvPr/>
        </p:nvPicPr>
        <p:blipFill>
          <a:blip r:embed="rId3">
            <a:alphaModFix/>
          </a:blip>
          <a:stretch>
            <a:fillRect/>
          </a:stretch>
        </p:blipFill>
        <p:spPr>
          <a:xfrm>
            <a:off x="1" y="1"/>
            <a:ext cx="13716000" cy="5143500"/>
          </a:xfrm>
          <a:prstGeom prst="rect">
            <a:avLst/>
          </a:prstGeom>
          <a:noFill/>
          <a:ln>
            <a:noFill/>
          </a:ln>
        </p:spPr>
      </p:pic>
      <p:sp>
        <p:nvSpPr>
          <p:cNvPr id="7" name="Google Shape;93;p19">
            <a:extLst>
              <a:ext uri="{FF2B5EF4-FFF2-40B4-BE49-F238E27FC236}">
                <a16:creationId xmlns:a16="http://schemas.microsoft.com/office/drawing/2014/main" id="{0C2E2040-E42F-18C9-883F-7739B346BEBA}"/>
              </a:ext>
            </a:extLst>
          </p:cNvPr>
          <p:cNvSpPr txBox="1"/>
          <p:nvPr/>
        </p:nvSpPr>
        <p:spPr>
          <a:xfrm>
            <a:off x="-135467" y="4756043"/>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S4</a:t>
            </a:r>
            <a:r>
              <a:rPr lang="en" sz="2600" dirty="0">
                <a:solidFill>
                  <a:schemeClr val="dk1"/>
                </a:solidFill>
              </a:rPr>
              <a:t>: Box and whisker plots of t0 exudate metabolomic alpha diversity (Shannon’s H, Richness, and Pilou’s evenness).</a:t>
            </a:r>
            <a:endParaRPr sz="2600" dirty="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5" name="Google Shape;93;p19">
            <a:extLst>
              <a:ext uri="{FF2B5EF4-FFF2-40B4-BE49-F238E27FC236}">
                <a16:creationId xmlns:a16="http://schemas.microsoft.com/office/drawing/2014/main" id="{C5B08C1A-8461-19B5-8BCB-730F7D64667C}"/>
              </a:ext>
            </a:extLst>
          </p:cNvPr>
          <p:cNvSpPr txBox="1"/>
          <p:nvPr/>
        </p:nvSpPr>
        <p:spPr>
          <a:xfrm>
            <a:off x="0" y="9662910"/>
            <a:ext cx="13716000" cy="2036859"/>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S5</a:t>
            </a:r>
            <a:r>
              <a:rPr lang="en" sz="2600" dirty="0">
                <a:solidFill>
                  <a:schemeClr val="dk1"/>
                </a:solidFill>
              </a:rPr>
              <a:t>: Box and whisker plots of bacterial growth efficieny (BGE) of microbial communities in the 36 hour dark incubation. BGE for the “Bleaced + Heated” treatment was unable to be calculated due to DOC contamination.</a:t>
            </a:r>
            <a:endParaRPr sz="2600" dirty="0">
              <a:solidFill>
                <a:schemeClr val="dk1"/>
              </a:solidFill>
            </a:endParaRPr>
          </a:p>
        </p:txBody>
      </p:sp>
      <p:pic>
        <p:nvPicPr>
          <p:cNvPr id="3" name="Picture 2" descr="Chart, box and whisker chart&#10;&#10;Description automatically generated">
            <a:extLst>
              <a:ext uri="{FF2B5EF4-FFF2-40B4-BE49-F238E27FC236}">
                <a16:creationId xmlns:a16="http://schemas.microsoft.com/office/drawing/2014/main" id="{65C5AD32-2021-6658-2264-28DA34487869}"/>
              </a:ext>
            </a:extLst>
          </p:cNvPr>
          <p:cNvPicPr>
            <a:picLocks noChangeAspect="1"/>
          </p:cNvPicPr>
          <p:nvPr/>
        </p:nvPicPr>
        <p:blipFill>
          <a:blip r:embed="rId3"/>
          <a:stretch>
            <a:fillRect/>
          </a:stretch>
        </p:blipFill>
        <p:spPr>
          <a:xfrm>
            <a:off x="-1" y="0"/>
            <a:ext cx="13715999" cy="99752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27"/>
          <p:cNvPicPr preferRelativeResize="0"/>
          <p:nvPr/>
        </p:nvPicPr>
        <p:blipFill rotWithShape="1">
          <a:blip r:embed="rId3">
            <a:alphaModFix/>
          </a:blip>
          <a:srcRect t="6500"/>
          <a:stretch/>
        </p:blipFill>
        <p:spPr>
          <a:xfrm>
            <a:off x="0" y="0"/>
            <a:ext cx="13716000" cy="9499352"/>
          </a:xfrm>
          <a:prstGeom prst="rect">
            <a:avLst/>
          </a:prstGeom>
          <a:noFill/>
          <a:ln>
            <a:noFill/>
          </a:ln>
        </p:spPr>
      </p:pic>
      <p:sp>
        <p:nvSpPr>
          <p:cNvPr id="4" name="Google Shape;93;p19">
            <a:extLst>
              <a:ext uri="{FF2B5EF4-FFF2-40B4-BE49-F238E27FC236}">
                <a16:creationId xmlns:a16="http://schemas.microsoft.com/office/drawing/2014/main" id="{F23AF8D6-43E5-2E69-7397-C9F2505F02A7}"/>
              </a:ext>
            </a:extLst>
          </p:cNvPr>
          <p:cNvSpPr txBox="1"/>
          <p:nvPr/>
        </p:nvSpPr>
        <p:spPr>
          <a:xfrm>
            <a:off x="0" y="8963977"/>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S6</a:t>
            </a:r>
            <a:r>
              <a:rPr lang="en" sz="2600" dirty="0">
                <a:solidFill>
                  <a:schemeClr val="dk1"/>
                </a:solidFill>
              </a:rPr>
              <a:t>: Non-metric multidimensional scaling plot of bacterial communities from start and end of bottle incubation using unifrac dissimilarity.</a:t>
            </a:r>
            <a:endParaRPr sz="2600" dirty="0">
              <a:solidFill>
                <a:schemeClr val="dk1"/>
              </a:solidFill>
            </a:endParaRPr>
          </a:p>
        </p:txBody>
      </p:sp>
      <p:sp>
        <p:nvSpPr>
          <p:cNvPr id="3" name="Title 2">
            <a:extLst>
              <a:ext uri="{FF2B5EF4-FFF2-40B4-BE49-F238E27FC236}">
                <a16:creationId xmlns:a16="http://schemas.microsoft.com/office/drawing/2014/main" id="{17CF252D-C7E1-DA5F-C603-5B78A9CA4AAE}"/>
              </a:ext>
            </a:extLst>
          </p:cNvPr>
          <p:cNvSpPr>
            <a:spLocks noGrp="1"/>
          </p:cNvSpPr>
          <p:nvPr>
            <p:ph type="title"/>
          </p:nvPr>
        </p:nvSpPr>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C79A1477-A7B2-CB20-46BC-A10493418ACA}"/>
              </a:ext>
            </a:extLst>
          </p:cNvPr>
          <p:cNvPicPr>
            <a:picLocks noChangeAspect="1"/>
          </p:cNvPicPr>
          <p:nvPr/>
        </p:nvPicPr>
        <p:blipFill rotWithShape="1">
          <a:blip r:embed="rId3"/>
          <a:srcRect t="7750"/>
          <a:stretch/>
        </p:blipFill>
        <p:spPr>
          <a:xfrm>
            <a:off x="0" y="0"/>
            <a:ext cx="13716000" cy="9372600"/>
          </a:xfrm>
          <a:prstGeom prst="rect">
            <a:avLst/>
          </a:prstGeom>
        </p:spPr>
      </p:pic>
      <p:sp>
        <p:nvSpPr>
          <p:cNvPr id="5" name="Google Shape;93;p19">
            <a:extLst>
              <a:ext uri="{FF2B5EF4-FFF2-40B4-BE49-F238E27FC236}">
                <a16:creationId xmlns:a16="http://schemas.microsoft.com/office/drawing/2014/main" id="{A4865DB7-C67C-B3CE-2D71-4748E6EB78B2}"/>
              </a:ext>
            </a:extLst>
          </p:cNvPr>
          <p:cNvSpPr txBox="1"/>
          <p:nvPr/>
        </p:nvSpPr>
        <p:spPr>
          <a:xfrm>
            <a:off x="0" y="8877318"/>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S7</a:t>
            </a:r>
            <a:r>
              <a:rPr lang="en" sz="2600" dirty="0">
                <a:solidFill>
                  <a:schemeClr val="dk1"/>
                </a:solidFill>
              </a:rPr>
              <a:t>: Non-metric multidimensional scaling plot of bacterial communities the end of the bottle incubation using unifrac dissimilarity.</a:t>
            </a:r>
            <a:endParaRPr sz="2600" dirty="0">
              <a:solidFill>
                <a:schemeClr val="dk1"/>
              </a:solidFill>
            </a:endParaRPr>
          </a:p>
        </p:txBody>
      </p:sp>
      <p:sp>
        <p:nvSpPr>
          <p:cNvPr id="6" name="Google Shape;93;p19">
            <a:extLst>
              <a:ext uri="{FF2B5EF4-FFF2-40B4-BE49-F238E27FC236}">
                <a16:creationId xmlns:a16="http://schemas.microsoft.com/office/drawing/2014/main" id="{175BB347-FE74-F30E-1586-7AC2994E2C44}"/>
              </a:ext>
            </a:extLst>
          </p:cNvPr>
          <p:cNvSpPr txBox="1"/>
          <p:nvPr/>
        </p:nvSpPr>
        <p:spPr>
          <a:xfrm>
            <a:off x="1104483" y="450974"/>
            <a:ext cx="2315183" cy="975030"/>
          </a:xfrm>
          <a:prstGeom prst="rect">
            <a:avLst/>
          </a:prstGeom>
          <a:noFill/>
          <a:ln>
            <a:noFill/>
          </a:ln>
        </p:spPr>
        <p:txBody>
          <a:bodyPr spcFirstLastPara="1" wrap="square" lIns="325066" tIns="325066" rIns="325066" bIns="325066" anchor="t" anchorCtr="0">
            <a:spAutoFit/>
          </a:bodyPr>
          <a:lstStyle/>
          <a:p>
            <a:pPr>
              <a:lnSpc>
                <a:spcPct val="115000"/>
              </a:lnSpc>
            </a:pPr>
            <a:r>
              <a:rPr lang="en-US" sz="1800" dirty="0">
                <a:solidFill>
                  <a:schemeClr val="dk1"/>
                </a:solidFill>
              </a:rPr>
              <a:t>stress = 0.0816</a:t>
            </a:r>
            <a:endParaRPr sz="1800" dirty="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7" name="Google Shape;167;p30"/>
          <p:cNvPicPr preferRelativeResize="0"/>
          <p:nvPr/>
        </p:nvPicPr>
        <p:blipFill>
          <a:blip r:embed="rId3">
            <a:alphaModFix/>
          </a:blip>
          <a:stretch>
            <a:fillRect/>
          </a:stretch>
        </p:blipFill>
        <p:spPr>
          <a:xfrm>
            <a:off x="0" y="0"/>
            <a:ext cx="13716000" cy="7835784"/>
          </a:xfrm>
          <a:prstGeom prst="rect">
            <a:avLst/>
          </a:prstGeom>
          <a:noFill/>
          <a:ln>
            <a:noFill/>
          </a:ln>
        </p:spPr>
      </p:pic>
      <p:sp>
        <p:nvSpPr>
          <p:cNvPr id="4" name="Google Shape;93;p19">
            <a:extLst>
              <a:ext uri="{FF2B5EF4-FFF2-40B4-BE49-F238E27FC236}">
                <a16:creationId xmlns:a16="http://schemas.microsoft.com/office/drawing/2014/main" id="{55A81DE7-DBE8-61BD-F2BE-4D34D33DED79}"/>
              </a:ext>
            </a:extLst>
          </p:cNvPr>
          <p:cNvSpPr txBox="1"/>
          <p:nvPr/>
        </p:nvSpPr>
        <p:spPr>
          <a:xfrm>
            <a:off x="0" y="7579287"/>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S8</a:t>
            </a:r>
            <a:r>
              <a:rPr lang="en" sz="2600" dirty="0">
                <a:solidFill>
                  <a:schemeClr val="dk1"/>
                </a:solidFill>
              </a:rPr>
              <a:t>: Box and whisker plots of the alpha diversity of the bacterial communities at the end of the incubation</a:t>
            </a:r>
            <a:endParaRPr sz="2600" dirty="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1"/>
          <p:cNvSpPr txBox="1">
            <a:spLocks noGrp="1"/>
          </p:cNvSpPr>
          <p:nvPr>
            <p:ph type="title"/>
          </p:nvPr>
        </p:nvSpPr>
        <p:spPr>
          <a:xfrm>
            <a:off x="-8289733" y="1582313"/>
            <a:ext cx="30295466" cy="2036266"/>
          </a:xfrm>
          <a:prstGeom prst="rect">
            <a:avLst/>
          </a:prstGeom>
        </p:spPr>
        <p:txBody>
          <a:bodyPr spcFirstLastPara="1" wrap="square" lIns="325066" tIns="325066" rIns="325066" bIns="325066" anchor="t" anchorCtr="0">
            <a:normAutofit/>
          </a:bodyPr>
          <a:lstStyle/>
          <a:p>
            <a:r>
              <a:rPr lang="en"/>
              <a:t>S10</a:t>
            </a:r>
            <a:endParaRPr/>
          </a:p>
        </p:txBody>
      </p:sp>
      <p:pic>
        <p:nvPicPr>
          <p:cNvPr id="173" name="Google Shape;173;p31"/>
          <p:cNvPicPr preferRelativeResize="0"/>
          <p:nvPr/>
        </p:nvPicPr>
        <p:blipFill>
          <a:blip r:embed="rId3">
            <a:alphaModFix/>
          </a:blip>
          <a:stretch>
            <a:fillRect/>
          </a:stretch>
        </p:blipFill>
        <p:spPr>
          <a:xfrm>
            <a:off x="1" y="0"/>
            <a:ext cx="13716000" cy="8384977"/>
          </a:xfrm>
          <a:prstGeom prst="rect">
            <a:avLst/>
          </a:prstGeom>
          <a:noFill/>
          <a:ln>
            <a:noFill/>
          </a:ln>
        </p:spPr>
      </p:pic>
      <p:sp>
        <p:nvSpPr>
          <p:cNvPr id="4" name="Google Shape;93;p19">
            <a:extLst>
              <a:ext uri="{FF2B5EF4-FFF2-40B4-BE49-F238E27FC236}">
                <a16:creationId xmlns:a16="http://schemas.microsoft.com/office/drawing/2014/main" id="{C75BBCF1-2ABC-B9E2-0ADF-95B6895AF229}"/>
              </a:ext>
            </a:extLst>
          </p:cNvPr>
          <p:cNvSpPr txBox="1"/>
          <p:nvPr/>
        </p:nvSpPr>
        <p:spPr>
          <a:xfrm>
            <a:off x="0" y="7963335"/>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S9</a:t>
            </a:r>
            <a:r>
              <a:rPr lang="en" sz="2600" dirty="0">
                <a:solidFill>
                  <a:schemeClr val="dk1"/>
                </a:solidFill>
              </a:rPr>
              <a:t>: Procrustes visualization of multivariate metabolomic and microbial samples. Arrows point from microbial samples to corresponding metabolomic samples.</a:t>
            </a:r>
            <a:endParaRPr sz="2600" dirty="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4A50A7B6-D838-EE9F-6E58-9E4ABB9D3201}"/>
              </a:ext>
            </a:extLst>
          </p:cNvPr>
          <p:cNvPicPr>
            <a:picLocks noChangeAspect="1"/>
          </p:cNvPicPr>
          <p:nvPr/>
        </p:nvPicPr>
        <p:blipFill>
          <a:blip r:embed="rId2"/>
          <a:stretch>
            <a:fillRect/>
          </a:stretch>
        </p:blipFill>
        <p:spPr>
          <a:xfrm>
            <a:off x="0" y="-1"/>
            <a:ext cx="13716000" cy="9975273"/>
          </a:xfrm>
          <a:prstGeom prst="rect">
            <a:avLst/>
          </a:prstGeom>
        </p:spPr>
      </p:pic>
      <p:sp>
        <p:nvSpPr>
          <p:cNvPr id="6" name="Google Shape;93;p19">
            <a:extLst>
              <a:ext uri="{FF2B5EF4-FFF2-40B4-BE49-F238E27FC236}">
                <a16:creationId xmlns:a16="http://schemas.microsoft.com/office/drawing/2014/main" id="{40908C8D-3DC2-98E9-F59D-B59C74A1F595}"/>
              </a:ext>
            </a:extLst>
          </p:cNvPr>
          <p:cNvSpPr txBox="1"/>
          <p:nvPr/>
        </p:nvSpPr>
        <p:spPr>
          <a:xfrm>
            <a:off x="0" y="9687487"/>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S10</a:t>
            </a:r>
            <a:r>
              <a:rPr lang="en" sz="2600" dirty="0">
                <a:solidFill>
                  <a:schemeClr val="dk1"/>
                </a:solidFill>
              </a:rPr>
              <a:t>: Box and whisker plots of the DOC drawdown (%) for ech treatment. “Bleached + Heated” is excluded due to loss of samples from DOC contamination.</a:t>
            </a:r>
            <a:endParaRPr sz="2600" dirty="0">
              <a:solidFill>
                <a:schemeClr val="dk1"/>
              </a:solidFill>
            </a:endParaRPr>
          </a:p>
        </p:txBody>
      </p:sp>
    </p:spTree>
    <p:extLst>
      <p:ext uri="{BB962C8B-B14F-4D97-AF65-F5344CB8AC3E}">
        <p14:creationId xmlns:p14="http://schemas.microsoft.com/office/powerpoint/2010/main" val="85210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0" y="14186841"/>
            <a:ext cx="10720874" cy="4226689"/>
          </a:xfrm>
          <a:prstGeom prst="rect">
            <a:avLst/>
          </a:prstGeom>
          <a:noFill/>
          <a:ln>
            <a:noFill/>
          </a:ln>
        </p:spPr>
        <p:txBody>
          <a:bodyPr spcFirstLastPara="1" wrap="square" lIns="325066" tIns="325066" rIns="325066" bIns="325066" anchor="t" anchorCtr="0">
            <a:spAutoFit/>
          </a:bodyPr>
          <a:lstStyle/>
          <a:p>
            <a:r>
              <a:rPr lang="en" sz="1450" b="1" u="sng" dirty="0"/>
              <a:t>Figure 1</a:t>
            </a:r>
            <a:r>
              <a:rPr lang="en" sz="1450" dirty="0"/>
              <a:t>: Field collections and experimental design. Non-bleached and bleached corals were collected from a reef in </a:t>
            </a:r>
            <a:r>
              <a:rPr lang="en" sz="1450" dirty="0">
                <a:solidFill>
                  <a:schemeClr val="dk1"/>
                </a:solidFill>
              </a:rPr>
              <a:t>Mo’orea, French Polynesia immediately following a bleaching event. </a:t>
            </a:r>
            <a:r>
              <a:rPr lang="en" sz="1450" b="1" dirty="0"/>
              <a:t>A)</a:t>
            </a:r>
            <a:r>
              <a:rPr lang="en" sz="1450" dirty="0"/>
              <a:t> Picture of the LTER1 fore reef in Mo’orea, French Polynesia representative of the status of the reef where both bleached and non-bleached corals were present. </a:t>
            </a:r>
            <a:r>
              <a:rPr lang="en" sz="1450" b="1" dirty="0"/>
              <a:t>A.I-A.V)</a:t>
            </a:r>
            <a:r>
              <a:rPr lang="en" sz="1450" dirty="0"/>
              <a:t> depict the experimental design and sampling from corl nubbin collection </a:t>
            </a:r>
            <a:r>
              <a:rPr lang="en" sz="1450" b="1" dirty="0"/>
              <a:t>(A.I)</a:t>
            </a:r>
            <a:r>
              <a:rPr lang="en" sz="1450" dirty="0"/>
              <a:t>, 7 day pretreatment in flow through aquaria </a:t>
            </a:r>
            <a:r>
              <a:rPr lang="en" sz="1450" b="1" dirty="0"/>
              <a:t>(A.II)</a:t>
            </a:r>
            <a:r>
              <a:rPr lang="en" sz="1450" dirty="0"/>
              <a:t>, DOM exudation </a:t>
            </a:r>
            <a:r>
              <a:rPr lang="en" sz="1450" b="1" dirty="0"/>
              <a:t>(A.III)</a:t>
            </a:r>
            <a:r>
              <a:rPr lang="en" sz="1450" dirty="0"/>
              <a:t>, 36 hour dark bottle incubation </a:t>
            </a:r>
            <a:r>
              <a:rPr lang="en" sz="1450" b="1" dirty="0"/>
              <a:t>(A.IV)</a:t>
            </a:r>
            <a:r>
              <a:rPr lang="en" sz="1450" dirty="0"/>
              <a:t>, and sampling </a:t>
            </a:r>
            <a:r>
              <a:rPr lang="en" sz="1450" b="1" dirty="0"/>
              <a:t>(A.V)</a:t>
            </a:r>
            <a:r>
              <a:rPr lang="en" sz="1450" dirty="0"/>
              <a:t>. </a:t>
            </a:r>
            <a:r>
              <a:rPr lang="en" sz="1450" b="1" dirty="0"/>
              <a:t>B)</a:t>
            </a:r>
            <a:r>
              <a:rPr lang="en" sz="1450" dirty="0"/>
              <a:t> M</a:t>
            </a:r>
            <a:r>
              <a:rPr lang="en" sz="1450" dirty="0">
                <a:solidFill>
                  <a:schemeClr val="dk1"/>
                </a:solidFill>
              </a:rPr>
              <a:t>ean seawater temperatures over the period from January 1st 2018 until December 31st 2019 from 3 fore reef LTER sites. Standard deviation depicted in blue. The orange line indicates the thermal stress accumulation threshold level of 29°C. Bleaching was first observed in April 2019, indicated by the start of the red line, which continued until the temperature levels dropped under the thermal stress accumulation threshold. The experiment, indicated by the purple block, was started immediately after temperatures dipped below the thermal stress accumulation threshold. A subset of collected nubbins were sacrificed after the three day acclimatization period for symbiont cell concentration analysis to validate the observed bleaching status at collection </a:t>
            </a:r>
            <a:r>
              <a:rPr lang="en" sz="1450" b="1" dirty="0">
                <a:solidFill>
                  <a:schemeClr val="dk1"/>
                </a:solidFill>
              </a:rPr>
              <a:t>(C)</a:t>
            </a:r>
            <a:r>
              <a:rPr lang="en" sz="1450" dirty="0">
                <a:solidFill>
                  <a:schemeClr val="dk1"/>
                </a:solidFill>
              </a:rPr>
              <a:t>. Healthy corals had significantly higher symbiont levels compared to bleached corals (two-way ANOVA, F=45.552, p=2.67e-08). After 7 days in the aquaria the 4 coral treatments had varying degrees of bleaching/paling with healthy at ambient temperatures having the highest concentrations, although these differences were not statistically significant (one-way ANOVA, F=2.623, p=0.123) </a:t>
            </a:r>
            <a:r>
              <a:rPr lang="en" sz="1450" b="1" dirty="0">
                <a:solidFill>
                  <a:schemeClr val="dk1"/>
                </a:solidFill>
              </a:rPr>
              <a:t>(D)</a:t>
            </a:r>
            <a:r>
              <a:rPr lang="en" sz="1450" dirty="0">
                <a:solidFill>
                  <a:schemeClr val="dk1"/>
                </a:solidFill>
              </a:rPr>
              <a:t>. Microbial communities responded to DOM amendments by growing to significantly higher concentrations after incubating for 24 hours (one-way ANOVA, F=54.09, p=2.3e-08).</a:t>
            </a:r>
            <a:endParaRPr sz="1450" dirty="0"/>
          </a:p>
        </p:txBody>
      </p:sp>
      <p:pic>
        <p:nvPicPr>
          <p:cNvPr id="61" name="Google Shape;61;p14"/>
          <p:cNvPicPr preferRelativeResize="0"/>
          <p:nvPr/>
        </p:nvPicPr>
        <p:blipFill>
          <a:blip r:embed="rId3">
            <a:alphaModFix/>
          </a:blip>
          <a:stretch>
            <a:fillRect/>
          </a:stretch>
        </p:blipFill>
        <p:spPr>
          <a:xfrm>
            <a:off x="0" y="0"/>
            <a:ext cx="10134600" cy="143241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p:nvPr/>
        </p:nvSpPr>
        <p:spPr>
          <a:xfrm>
            <a:off x="6966375" y="475752"/>
            <a:ext cx="6643342" cy="5611684"/>
          </a:xfrm>
          <a:prstGeom prst="rect">
            <a:avLst/>
          </a:prstGeom>
          <a:noFill/>
          <a:ln>
            <a:noFill/>
          </a:ln>
        </p:spPr>
        <p:txBody>
          <a:bodyPr spcFirstLastPara="1" wrap="square" lIns="325066" tIns="325066" rIns="325066" bIns="325066" anchor="t" anchorCtr="0">
            <a:spAutoFit/>
          </a:bodyPr>
          <a:lstStyle/>
          <a:p>
            <a:pPr>
              <a:lnSpc>
                <a:spcPct val="115000"/>
              </a:lnSpc>
            </a:pPr>
            <a:r>
              <a:rPr lang="en" b="1" u="sng" dirty="0">
                <a:solidFill>
                  <a:schemeClr val="dk1"/>
                </a:solidFill>
              </a:rPr>
              <a:t>Figure 2</a:t>
            </a:r>
            <a:r>
              <a:rPr lang="en" dirty="0">
                <a:solidFill>
                  <a:schemeClr val="dk1"/>
                </a:solidFill>
              </a:rPr>
              <a:t>:</a:t>
            </a:r>
            <a:r>
              <a:rPr lang="en" b="1" dirty="0">
                <a:solidFill>
                  <a:schemeClr val="dk1"/>
                </a:solidFill>
              </a:rPr>
              <a:t> </a:t>
            </a:r>
            <a:r>
              <a:rPr lang="en" dirty="0">
                <a:solidFill>
                  <a:schemeClr val="dk1"/>
                </a:solidFill>
              </a:rPr>
              <a:t>Box and whisker plots of surface area normalized DOC concentrations for the 4 coral treatments </a:t>
            </a:r>
            <a:r>
              <a:rPr lang="en" b="1" dirty="0">
                <a:solidFill>
                  <a:schemeClr val="dk1"/>
                </a:solidFill>
              </a:rPr>
              <a:t>(A)</a:t>
            </a:r>
            <a:r>
              <a:rPr lang="en" dirty="0">
                <a:solidFill>
                  <a:schemeClr val="dk1"/>
                </a:solidFill>
              </a:rPr>
              <a:t>. Ward’s hierarchical clustering of multivariate metabolomic samples for T0 using the bray-curtis dissimilarity metric </a:t>
            </a:r>
            <a:r>
              <a:rPr lang="en" b="1" dirty="0">
                <a:solidFill>
                  <a:schemeClr val="dk1"/>
                </a:solidFill>
              </a:rPr>
              <a:t>(B)</a:t>
            </a:r>
            <a:r>
              <a:rPr lang="en" dirty="0">
                <a:solidFill>
                  <a:schemeClr val="dk1"/>
                </a:solidFill>
              </a:rPr>
              <a:t>. </a:t>
            </a:r>
            <a:r>
              <a:rPr lang="en-US" dirty="0">
                <a:solidFill>
                  <a:schemeClr val="dk1"/>
                </a:solidFill>
              </a:rPr>
              <a:t>Clustering heatmaps depict pairwise R</a:t>
            </a:r>
            <a:r>
              <a:rPr lang="en-US" baseline="30000" dirty="0">
                <a:solidFill>
                  <a:schemeClr val="dk1"/>
                </a:solidFill>
              </a:rPr>
              <a:t>2</a:t>
            </a:r>
            <a:r>
              <a:rPr lang="en-US" dirty="0">
                <a:solidFill>
                  <a:schemeClr val="dk1"/>
                </a:solidFill>
              </a:rPr>
              <a:t> values between multivariate metabolomes from pairwise PERMANOVA </a:t>
            </a:r>
            <a:r>
              <a:rPr lang="en-US" b="1" dirty="0">
                <a:solidFill>
                  <a:schemeClr val="dk1"/>
                </a:solidFill>
              </a:rPr>
              <a:t>(C)</a:t>
            </a:r>
            <a:r>
              <a:rPr lang="en-US" dirty="0">
                <a:solidFill>
                  <a:schemeClr val="dk1"/>
                </a:solidFill>
              </a:rPr>
              <a:t>.</a:t>
            </a:r>
            <a:endParaRPr dirty="0">
              <a:solidFill>
                <a:schemeClr val="dk1"/>
              </a:solidFill>
            </a:endParaRPr>
          </a:p>
        </p:txBody>
      </p:sp>
      <p:pic>
        <p:nvPicPr>
          <p:cNvPr id="66" name="Google Shape;66;p15"/>
          <p:cNvPicPr preferRelativeResize="0"/>
          <p:nvPr/>
        </p:nvPicPr>
        <p:blipFill rotWithShape="1">
          <a:blip r:embed="rId3">
            <a:alphaModFix/>
          </a:blip>
          <a:srcRect t="18351"/>
          <a:stretch/>
        </p:blipFill>
        <p:spPr>
          <a:xfrm>
            <a:off x="0" y="6499877"/>
            <a:ext cx="7049513" cy="5755921"/>
          </a:xfrm>
          <a:prstGeom prst="rect">
            <a:avLst/>
          </a:prstGeom>
          <a:noFill/>
          <a:ln>
            <a:noFill/>
          </a:ln>
        </p:spPr>
      </p:pic>
      <p:pic>
        <p:nvPicPr>
          <p:cNvPr id="5" name="Google Shape;120;p23">
            <a:extLst>
              <a:ext uri="{FF2B5EF4-FFF2-40B4-BE49-F238E27FC236}">
                <a16:creationId xmlns:a16="http://schemas.microsoft.com/office/drawing/2014/main" id="{DF2C54A9-D334-62DA-ABD0-B06A5AEB20B5}"/>
              </a:ext>
            </a:extLst>
          </p:cNvPr>
          <p:cNvPicPr preferRelativeResize="0"/>
          <p:nvPr/>
        </p:nvPicPr>
        <p:blipFill>
          <a:blip r:embed="rId4">
            <a:alphaModFix/>
          </a:blip>
          <a:stretch>
            <a:fillRect/>
          </a:stretch>
        </p:blipFill>
        <p:spPr>
          <a:xfrm>
            <a:off x="6858000" y="6499876"/>
            <a:ext cx="6547357" cy="6234048"/>
          </a:xfrm>
          <a:prstGeom prst="rect">
            <a:avLst/>
          </a:prstGeom>
          <a:noFill/>
          <a:ln>
            <a:noFill/>
          </a:ln>
        </p:spPr>
      </p:pic>
      <p:grpSp>
        <p:nvGrpSpPr>
          <p:cNvPr id="2" name="Group 1">
            <a:extLst>
              <a:ext uri="{FF2B5EF4-FFF2-40B4-BE49-F238E27FC236}">
                <a16:creationId xmlns:a16="http://schemas.microsoft.com/office/drawing/2014/main" id="{EBA7867B-4FB0-03CF-D708-D083361385A7}"/>
              </a:ext>
            </a:extLst>
          </p:cNvPr>
          <p:cNvGrpSpPr/>
          <p:nvPr/>
        </p:nvGrpSpPr>
        <p:grpSpPr>
          <a:xfrm>
            <a:off x="0" y="533400"/>
            <a:ext cx="7049512" cy="5966476"/>
            <a:chOff x="0" y="1170130"/>
            <a:chExt cx="5983122" cy="5063918"/>
          </a:xfrm>
        </p:grpSpPr>
        <p:pic>
          <p:nvPicPr>
            <p:cNvPr id="68" name="Google Shape;68;p15"/>
            <p:cNvPicPr preferRelativeResize="0"/>
            <p:nvPr/>
          </p:nvPicPr>
          <p:blipFill rotWithShape="1">
            <a:blip r:embed="rId5">
              <a:alphaModFix/>
            </a:blip>
            <a:srcRect r="20451"/>
            <a:stretch/>
          </p:blipFill>
          <p:spPr>
            <a:xfrm>
              <a:off x="0" y="1170130"/>
              <a:ext cx="5983122" cy="5063918"/>
            </a:xfrm>
            <a:prstGeom prst="rect">
              <a:avLst/>
            </a:prstGeom>
            <a:noFill/>
            <a:ln>
              <a:noFill/>
            </a:ln>
          </p:spPr>
        </p:pic>
        <p:pic>
          <p:nvPicPr>
            <p:cNvPr id="6" name="Google Shape;68;p15">
              <a:extLst>
                <a:ext uri="{FF2B5EF4-FFF2-40B4-BE49-F238E27FC236}">
                  <a16:creationId xmlns:a16="http://schemas.microsoft.com/office/drawing/2014/main" id="{F467CBBA-54B8-E1F9-99ED-192121C396A9}"/>
                </a:ext>
              </a:extLst>
            </p:cNvPr>
            <p:cNvPicPr preferRelativeResize="0"/>
            <p:nvPr/>
          </p:nvPicPr>
          <p:blipFill rotWithShape="1">
            <a:blip r:embed="rId5">
              <a:alphaModFix/>
            </a:blip>
            <a:srcRect l="77673" t="29309" b="36834"/>
            <a:stretch/>
          </p:blipFill>
          <p:spPr>
            <a:xfrm>
              <a:off x="4233317" y="1170130"/>
              <a:ext cx="1679244" cy="1714500"/>
            </a:xfrm>
            <a:prstGeom prst="rect">
              <a:avLst/>
            </a:prstGeom>
            <a:noFill/>
            <a:ln>
              <a:noFill/>
            </a:ln>
          </p:spPr>
        </p:pic>
      </p:grpSp>
      <p:sp>
        <p:nvSpPr>
          <p:cNvPr id="3" name="TextBox 2">
            <a:extLst>
              <a:ext uri="{FF2B5EF4-FFF2-40B4-BE49-F238E27FC236}">
                <a16:creationId xmlns:a16="http://schemas.microsoft.com/office/drawing/2014/main" id="{BA2F283D-B033-02AA-0D1B-EBD1051AC520}"/>
              </a:ext>
            </a:extLst>
          </p:cNvPr>
          <p:cNvSpPr txBox="1"/>
          <p:nvPr/>
        </p:nvSpPr>
        <p:spPr>
          <a:xfrm>
            <a:off x="106283" y="0"/>
            <a:ext cx="609600" cy="584775"/>
          </a:xfrm>
          <a:prstGeom prst="rect">
            <a:avLst/>
          </a:prstGeom>
          <a:noFill/>
        </p:spPr>
        <p:txBody>
          <a:bodyPr wrap="square" rtlCol="0">
            <a:spAutoFit/>
          </a:bodyPr>
          <a:lstStyle/>
          <a:p>
            <a:r>
              <a:rPr lang="en-US" sz="3200" dirty="0"/>
              <a:t>A</a:t>
            </a:r>
          </a:p>
        </p:txBody>
      </p:sp>
      <p:sp>
        <p:nvSpPr>
          <p:cNvPr id="9" name="TextBox 8">
            <a:extLst>
              <a:ext uri="{FF2B5EF4-FFF2-40B4-BE49-F238E27FC236}">
                <a16:creationId xmlns:a16="http://schemas.microsoft.com/office/drawing/2014/main" id="{21A28FCD-C4C5-BBB3-DE34-06C12B0434CD}"/>
              </a:ext>
            </a:extLst>
          </p:cNvPr>
          <p:cNvSpPr txBox="1"/>
          <p:nvPr/>
        </p:nvSpPr>
        <p:spPr>
          <a:xfrm>
            <a:off x="101370" y="6087436"/>
            <a:ext cx="609600" cy="584775"/>
          </a:xfrm>
          <a:prstGeom prst="rect">
            <a:avLst/>
          </a:prstGeom>
          <a:noFill/>
        </p:spPr>
        <p:txBody>
          <a:bodyPr wrap="square" rtlCol="0">
            <a:spAutoFit/>
          </a:bodyPr>
          <a:lstStyle/>
          <a:p>
            <a:r>
              <a:rPr lang="en-US" sz="3200" dirty="0"/>
              <a:t>B</a:t>
            </a:r>
          </a:p>
        </p:txBody>
      </p:sp>
      <p:sp>
        <p:nvSpPr>
          <p:cNvPr id="10" name="TextBox 9">
            <a:extLst>
              <a:ext uri="{FF2B5EF4-FFF2-40B4-BE49-F238E27FC236}">
                <a16:creationId xmlns:a16="http://schemas.microsoft.com/office/drawing/2014/main" id="{933C415F-08A3-F82D-7283-083735379254}"/>
              </a:ext>
            </a:extLst>
          </p:cNvPr>
          <p:cNvSpPr txBox="1"/>
          <p:nvPr/>
        </p:nvSpPr>
        <p:spPr>
          <a:xfrm>
            <a:off x="7067745" y="6207487"/>
            <a:ext cx="609600" cy="584775"/>
          </a:xfrm>
          <a:prstGeom prst="rect">
            <a:avLst/>
          </a:prstGeom>
          <a:noFill/>
        </p:spPr>
        <p:txBody>
          <a:bodyPr wrap="square" rtlCol="0">
            <a:spAutoFit/>
          </a:bodyPr>
          <a:lstStyle/>
          <a:p>
            <a:r>
              <a:rPr lang="en-US" sz="3200" dirty="0"/>
              <a:t>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9" name="Picture 8" descr="Chart, box and whisker chart&#10;&#10;Description automatically generated">
            <a:extLst>
              <a:ext uri="{FF2B5EF4-FFF2-40B4-BE49-F238E27FC236}">
                <a16:creationId xmlns:a16="http://schemas.microsoft.com/office/drawing/2014/main" id="{7E8A73A7-F99A-5DAB-7C5B-A5A279CE886B}"/>
              </a:ext>
            </a:extLst>
          </p:cNvPr>
          <p:cNvPicPr>
            <a:picLocks noChangeAspect="1"/>
          </p:cNvPicPr>
          <p:nvPr/>
        </p:nvPicPr>
        <p:blipFill>
          <a:blip r:embed="rId3"/>
          <a:stretch>
            <a:fillRect/>
          </a:stretch>
        </p:blipFill>
        <p:spPr>
          <a:xfrm>
            <a:off x="67806" y="9634028"/>
            <a:ext cx="11832238" cy="7099343"/>
          </a:xfrm>
          <a:prstGeom prst="rect">
            <a:avLst/>
          </a:prstGeom>
        </p:spPr>
      </p:pic>
      <p:sp>
        <p:nvSpPr>
          <p:cNvPr id="7" name="TextBox 6">
            <a:extLst>
              <a:ext uri="{FF2B5EF4-FFF2-40B4-BE49-F238E27FC236}">
                <a16:creationId xmlns:a16="http://schemas.microsoft.com/office/drawing/2014/main" id="{47CD5B87-B69B-88BF-3240-2E26CBC8868E}"/>
              </a:ext>
            </a:extLst>
          </p:cNvPr>
          <p:cNvSpPr txBox="1"/>
          <p:nvPr/>
        </p:nvSpPr>
        <p:spPr>
          <a:xfrm>
            <a:off x="67806" y="0"/>
            <a:ext cx="609600" cy="584775"/>
          </a:xfrm>
          <a:prstGeom prst="rect">
            <a:avLst/>
          </a:prstGeom>
          <a:noFill/>
        </p:spPr>
        <p:txBody>
          <a:bodyPr wrap="square" rtlCol="0">
            <a:spAutoFit/>
          </a:bodyPr>
          <a:lstStyle/>
          <a:p>
            <a:r>
              <a:rPr lang="en-US" sz="3200" dirty="0"/>
              <a:t>A</a:t>
            </a:r>
          </a:p>
        </p:txBody>
      </p:sp>
      <p:pic>
        <p:nvPicPr>
          <p:cNvPr id="14" name="Picture 13" descr="Chart, radar chart, line chart&#10;&#10;Description automatically generated">
            <a:extLst>
              <a:ext uri="{FF2B5EF4-FFF2-40B4-BE49-F238E27FC236}">
                <a16:creationId xmlns:a16="http://schemas.microsoft.com/office/drawing/2014/main" id="{4488329F-CB43-9E49-9FF3-C7A5E2C85FAD}"/>
              </a:ext>
            </a:extLst>
          </p:cNvPr>
          <p:cNvPicPr>
            <a:picLocks noChangeAspect="1"/>
          </p:cNvPicPr>
          <p:nvPr/>
        </p:nvPicPr>
        <p:blipFill>
          <a:blip r:embed="rId4"/>
          <a:stretch>
            <a:fillRect/>
          </a:stretch>
        </p:blipFill>
        <p:spPr>
          <a:xfrm>
            <a:off x="0" y="-1"/>
            <a:ext cx="13716000" cy="9797143"/>
          </a:xfrm>
          <a:prstGeom prst="rect">
            <a:avLst/>
          </a:prstGeom>
        </p:spPr>
      </p:pic>
      <p:sp>
        <p:nvSpPr>
          <p:cNvPr id="73" name="Google Shape;73;p16"/>
          <p:cNvSpPr txBox="1"/>
          <p:nvPr/>
        </p:nvSpPr>
        <p:spPr>
          <a:xfrm>
            <a:off x="-1" y="16357324"/>
            <a:ext cx="13715999" cy="1718310"/>
          </a:xfrm>
          <a:prstGeom prst="rect">
            <a:avLst/>
          </a:prstGeom>
          <a:noFill/>
          <a:ln>
            <a:noFill/>
          </a:ln>
        </p:spPr>
        <p:txBody>
          <a:bodyPr spcFirstLastPara="1" wrap="square" lIns="325066" tIns="325066" rIns="325066" bIns="325066" anchor="t" anchorCtr="0">
            <a:spAutoFit/>
          </a:bodyPr>
          <a:lstStyle/>
          <a:p>
            <a:pPr>
              <a:lnSpc>
                <a:spcPct val="115000"/>
              </a:lnSpc>
            </a:pPr>
            <a:r>
              <a:rPr lang="en" sz="2000" b="1" u="sng" dirty="0">
                <a:solidFill>
                  <a:schemeClr val="dk1"/>
                </a:solidFill>
              </a:rPr>
              <a:t>Figure 3</a:t>
            </a:r>
            <a:r>
              <a:rPr lang="en" sz="2000" dirty="0">
                <a:solidFill>
                  <a:schemeClr val="dk1"/>
                </a:solidFill>
              </a:rPr>
              <a:t>: Bacterial growth curves for the 6 treatments in the 36 hour dark bottle incubation </a:t>
            </a:r>
            <a:r>
              <a:rPr lang="en" sz="2000" b="1" dirty="0">
                <a:solidFill>
                  <a:schemeClr val="dk1"/>
                </a:solidFill>
              </a:rPr>
              <a:t>(A)</a:t>
            </a:r>
            <a:r>
              <a:rPr lang="en" sz="2000" dirty="0">
                <a:solidFill>
                  <a:schemeClr val="dk1"/>
                </a:solidFill>
              </a:rPr>
              <a:t>. Error bars indicate standard error of the mean. Box and whisker plots of bacterial specific growth rate, in log10 cells per hour, for the 6 treatments </a:t>
            </a:r>
            <a:r>
              <a:rPr lang="en" sz="2000" b="1" dirty="0">
                <a:solidFill>
                  <a:schemeClr val="dk1"/>
                </a:solidFill>
              </a:rPr>
              <a:t>(B)</a:t>
            </a:r>
            <a:r>
              <a:rPr lang="en" sz="2000" dirty="0">
                <a:solidFill>
                  <a:schemeClr val="dk1"/>
                </a:solidFill>
              </a:rPr>
              <a:t>.</a:t>
            </a:r>
            <a:endParaRPr sz="2000" dirty="0">
              <a:solidFill>
                <a:schemeClr val="dk1"/>
              </a:solidFill>
            </a:endParaRPr>
          </a:p>
        </p:txBody>
      </p:sp>
      <p:sp>
        <p:nvSpPr>
          <p:cNvPr id="6" name="TextBox 5">
            <a:extLst>
              <a:ext uri="{FF2B5EF4-FFF2-40B4-BE49-F238E27FC236}">
                <a16:creationId xmlns:a16="http://schemas.microsoft.com/office/drawing/2014/main" id="{7908CFA3-55E7-318F-D766-E84DBB3BAEE1}"/>
              </a:ext>
            </a:extLst>
          </p:cNvPr>
          <p:cNvSpPr txBox="1"/>
          <p:nvPr/>
        </p:nvSpPr>
        <p:spPr>
          <a:xfrm>
            <a:off x="163699" y="9213325"/>
            <a:ext cx="609600" cy="584775"/>
          </a:xfrm>
          <a:prstGeom prst="rect">
            <a:avLst/>
          </a:prstGeom>
          <a:noFill/>
        </p:spPr>
        <p:txBody>
          <a:bodyPr wrap="square" rtlCol="0">
            <a:spAutoFit/>
          </a:bodyPr>
          <a:lstStyle/>
          <a:p>
            <a:r>
              <a:rPr lang="en-US" sz="3200" dirty="0"/>
              <a:t>B</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AFD70497-294E-3CB7-9767-3FAC63B878CA}"/>
              </a:ext>
            </a:extLst>
          </p:cNvPr>
          <p:cNvPicPr>
            <a:picLocks noChangeAspect="1"/>
          </p:cNvPicPr>
          <p:nvPr/>
        </p:nvPicPr>
        <p:blipFill>
          <a:blip r:embed="rId3"/>
          <a:stretch>
            <a:fillRect/>
          </a:stretch>
        </p:blipFill>
        <p:spPr>
          <a:xfrm>
            <a:off x="555370" y="5653849"/>
            <a:ext cx="6571571" cy="6571571"/>
          </a:xfrm>
          <a:prstGeom prst="rect">
            <a:avLst/>
          </a:prstGeom>
        </p:spPr>
      </p:pic>
      <p:sp>
        <p:nvSpPr>
          <p:cNvPr id="80" name="Google Shape;80;p17"/>
          <p:cNvSpPr txBox="1"/>
          <p:nvPr/>
        </p:nvSpPr>
        <p:spPr>
          <a:xfrm>
            <a:off x="6900135" y="7260794"/>
            <a:ext cx="6815865" cy="5611684"/>
          </a:xfrm>
          <a:prstGeom prst="rect">
            <a:avLst/>
          </a:prstGeom>
          <a:noFill/>
          <a:ln>
            <a:noFill/>
          </a:ln>
        </p:spPr>
        <p:txBody>
          <a:bodyPr spcFirstLastPara="1" wrap="square" lIns="325066" tIns="325066" rIns="325066" bIns="325066" anchor="t" anchorCtr="0">
            <a:spAutoFit/>
          </a:bodyPr>
          <a:lstStyle/>
          <a:p>
            <a:pPr>
              <a:lnSpc>
                <a:spcPct val="115000"/>
              </a:lnSpc>
            </a:pPr>
            <a:r>
              <a:rPr lang="en" sz="2000" b="1" u="sng" dirty="0">
                <a:solidFill>
                  <a:schemeClr val="dk1"/>
                </a:solidFill>
              </a:rPr>
              <a:t>Figure 4</a:t>
            </a:r>
            <a:r>
              <a:rPr lang="en" sz="2000" dirty="0">
                <a:solidFill>
                  <a:schemeClr val="dk1"/>
                </a:solidFill>
              </a:rPr>
              <a:t>: Ward’s hierarchical clustering of multivariate microbial community samples using Unifrac distances derived from 16S amplicon data </a:t>
            </a:r>
            <a:r>
              <a:rPr lang="en" sz="2000" b="1" dirty="0">
                <a:solidFill>
                  <a:schemeClr val="dk1"/>
                </a:solidFill>
              </a:rPr>
              <a:t>(A)</a:t>
            </a:r>
            <a:r>
              <a:rPr lang="en" sz="2000" dirty="0">
                <a:solidFill>
                  <a:schemeClr val="dk1"/>
                </a:solidFill>
              </a:rPr>
              <a:t>. </a:t>
            </a:r>
            <a:r>
              <a:rPr lang="en-US" sz="2000" dirty="0">
                <a:solidFill>
                  <a:schemeClr val="dk1"/>
                </a:solidFill>
              </a:rPr>
              <a:t>Stacked bar charts depicting relative abundances of the most abundant bacterial families in all samples </a:t>
            </a:r>
            <a:r>
              <a:rPr lang="en-US" sz="2000" b="1" dirty="0">
                <a:solidFill>
                  <a:schemeClr val="dk1"/>
                </a:solidFill>
              </a:rPr>
              <a:t>(B)</a:t>
            </a:r>
            <a:r>
              <a:rPr lang="en-US" sz="2000" dirty="0">
                <a:solidFill>
                  <a:schemeClr val="dk1"/>
                </a:solidFill>
              </a:rPr>
              <a:t>. Bar charts are colored according to family. Abundant families were defined as families having a relative abundance ≥ .03 in at least one sample. Samples are ordered on the x axis according to the dendrogram. Clustering heatmaps depict pairwise R</a:t>
            </a:r>
            <a:r>
              <a:rPr lang="en-US" sz="2000" baseline="30000" dirty="0">
                <a:solidFill>
                  <a:schemeClr val="dk1"/>
                </a:solidFill>
              </a:rPr>
              <a:t>2</a:t>
            </a:r>
            <a:r>
              <a:rPr lang="en-US" sz="2000" dirty="0">
                <a:solidFill>
                  <a:schemeClr val="dk1"/>
                </a:solidFill>
              </a:rPr>
              <a:t> values between multivariate metabolomes from pairwise PERMANOVA </a:t>
            </a:r>
            <a:r>
              <a:rPr lang="en-US" sz="2000" b="1" dirty="0">
                <a:solidFill>
                  <a:schemeClr val="dk1"/>
                </a:solidFill>
              </a:rPr>
              <a:t>(C)</a:t>
            </a:r>
            <a:r>
              <a:rPr lang="en-US" sz="2000" dirty="0">
                <a:solidFill>
                  <a:schemeClr val="dk1"/>
                </a:solidFill>
              </a:rPr>
              <a:t>.</a:t>
            </a:r>
          </a:p>
          <a:p>
            <a:pPr>
              <a:lnSpc>
                <a:spcPct val="115000"/>
              </a:lnSpc>
            </a:pPr>
            <a:endParaRPr sz="2000" dirty="0">
              <a:solidFill>
                <a:schemeClr val="dk1"/>
              </a:solidFill>
            </a:endParaRPr>
          </a:p>
          <a:p>
            <a:pPr>
              <a:lnSpc>
                <a:spcPct val="115000"/>
              </a:lnSpc>
            </a:pPr>
            <a:endParaRPr sz="2000" dirty="0">
              <a:solidFill>
                <a:schemeClr val="dk1"/>
              </a:solidFill>
            </a:endParaRPr>
          </a:p>
        </p:txBody>
      </p:sp>
      <p:pic>
        <p:nvPicPr>
          <p:cNvPr id="81" name="Google Shape;81;p17"/>
          <p:cNvPicPr preferRelativeResize="0"/>
          <p:nvPr/>
        </p:nvPicPr>
        <p:blipFill rotWithShape="1">
          <a:blip r:embed="rId4">
            <a:alphaModFix/>
          </a:blip>
          <a:srcRect t="8260" b="8188"/>
          <a:stretch/>
        </p:blipFill>
        <p:spPr>
          <a:xfrm>
            <a:off x="0" y="508000"/>
            <a:ext cx="6295005" cy="5259623"/>
          </a:xfrm>
          <a:prstGeom prst="rect">
            <a:avLst/>
          </a:prstGeom>
          <a:noFill/>
          <a:ln>
            <a:noFill/>
          </a:ln>
        </p:spPr>
      </p:pic>
      <p:pic>
        <p:nvPicPr>
          <p:cNvPr id="6" name="Google Shape;154;p28">
            <a:extLst>
              <a:ext uri="{FF2B5EF4-FFF2-40B4-BE49-F238E27FC236}">
                <a16:creationId xmlns:a16="http://schemas.microsoft.com/office/drawing/2014/main" id="{8BEC88CF-3AD8-FA21-52B4-3D56CC564D27}"/>
              </a:ext>
            </a:extLst>
          </p:cNvPr>
          <p:cNvPicPr preferRelativeResize="0"/>
          <p:nvPr/>
        </p:nvPicPr>
        <p:blipFill>
          <a:blip r:embed="rId5">
            <a:alphaModFix/>
          </a:blip>
          <a:stretch>
            <a:fillRect/>
          </a:stretch>
        </p:blipFill>
        <p:spPr>
          <a:xfrm>
            <a:off x="6858000" y="771104"/>
            <a:ext cx="6815865" cy="6489690"/>
          </a:xfrm>
          <a:prstGeom prst="rect">
            <a:avLst/>
          </a:prstGeom>
          <a:noFill/>
          <a:ln>
            <a:noFill/>
          </a:ln>
        </p:spPr>
      </p:pic>
      <p:sp>
        <p:nvSpPr>
          <p:cNvPr id="7" name="Google Shape;87;p18">
            <a:extLst>
              <a:ext uri="{FF2B5EF4-FFF2-40B4-BE49-F238E27FC236}">
                <a16:creationId xmlns:a16="http://schemas.microsoft.com/office/drawing/2014/main" id="{3B02BE59-4931-5B7C-2DAD-D5001E971CE7}"/>
              </a:ext>
            </a:extLst>
          </p:cNvPr>
          <p:cNvSpPr txBox="1"/>
          <p:nvPr/>
        </p:nvSpPr>
        <p:spPr>
          <a:xfrm>
            <a:off x="11533557" y="-3480495"/>
            <a:ext cx="11073066" cy="2041091"/>
          </a:xfrm>
          <a:prstGeom prst="rect">
            <a:avLst/>
          </a:prstGeom>
          <a:noFill/>
          <a:ln>
            <a:noFill/>
          </a:ln>
        </p:spPr>
        <p:txBody>
          <a:bodyPr spcFirstLastPara="1" wrap="square" lIns="325066" tIns="325066" rIns="325066" bIns="325066" anchor="t" anchorCtr="0">
            <a:spAutoFit/>
          </a:bodyPr>
          <a:lstStyle/>
          <a:p>
            <a:pPr>
              <a:lnSpc>
                <a:spcPct val="115000"/>
              </a:lnSpc>
            </a:pPr>
            <a:r>
              <a:rPr lang="en" sz="3912" b="1" u="sng" dirty="0">
                <a:solidFill>
                  <a:schemeClr val="dk1"/>
                </a:solidFill>
              </a:rPr>
              <a:t>4B</a:t>
            </a:r>
            <a:r>
              <a:rPr lang="en" sz="3912" dirty="0">
                <a:solidFill>
                  <a:schemeClr val="dk1"/>
                </a:solidFill>
              </a:rPr>
              <a:t>:</a:t>
            </a:r>
            <a:endParaRPr sz="3912" dirty="0">
              <a:solidFill>
                <a:schemeClr val="dk1"/>
              </a:solidFill>
            </a:endParaRPr>
          </a:p>
          <a:p>
            <a:pPr>
              <a:lnSpc>
                <a:spcPct val="115000"/>
              </a:lnSpc>
            </a:pPr>
            <a:endParaRPr sz="3912" dirty="0">
              <a:solidFill>
                <a:schemeClr val="dk1"/>
              </a:solidFill>
            </a:endParaRPr>
          </a:p>
        </p:txBody>
      </p:sp>
      <p:sp>
        <p:nvSpPr>
          <p:cNvPr id="9" name="TextBox 8">
            <a:extLst>
              <a:ext uri="{FF2B5EF4-FFF2-40B4-BE49-F238E27FC236}">
                <a16:creationId xmlns:a16="http://schemas.microsoft.com/office/drawing/2014/main" id="{35E81152-453B-A677-83B9-8D4CD7B3CA73}"/>
              </a:ext>
            </a:extLst>
          </p:cNvPr>
          <p:cNvSpPr txBox="1"/>
          <p:nvPr/>
        </p:nvSpPr>
        <p:spPr>
          <a:xfrm>
            <a:off x="181310" y="5542076"/>
            <a:ext cx="609600" cy="584775"/>
          </a:xfrm>
          <a:prstGeom prst="rect">
            <a:avLst/>
          </a:prstGeom>
          <a:noFill/>
        </p:spPr>
        <p:txBody>
          <a:bodyPr wrap="square" rtlCol="0">
            <a:spAutoFit/>
          </a:bodyPr>
          <a:lstStyle/>
          <a:p>
            <a:r>
              <a:rPr lang="en-US" sz="3200" dirty="0"/>
              <a:t>B</a:t>
            </a:r>
          </a:p>
        </p:txBody>
      </p:sp>
      <p:sp>
        <p:nvSpPr>
          <p:cNvPr id="10" name="TextBox 9">
            <a:extLst>
              <a:ext uri="{FF2B5EF4-FFF2-40B4-BE49-F238E27FC236}">
                <a16:creationId xmlns:a16="http://schemas.microsoft.com/office/drawing/2014/main" id="{901EF734-8A36-98A7-A442-904E2E8909BE}"/>
              </a:ext>
            </a:extLst>
          </p:cNvPr>
          <p:cNvSpPr txBox="1"/>
          <p:nvPr/>
        </p:nvSpPr>
        <p:spPr>
          <a:xfrm>
            <a:off x="181310" y="33929"/>
            <a:ext cx="609600" cy="584775"/>
          </a:xfrm>
          <a:prstGeom prst="rect">
            <a:avLst/>
          </a:prstGeom>
          <a:noFill/>
        </p:spPr>
        <p:txBody>
          <a:bodyPr wrap="square" rtlCol="0">
            <a:spAutoFit/>
          </a:bodyPr>
          <a:lstStyle/>
          <a:p>
            <a:r>
              <a:rPr lang="en-US" sz="3200" dirty="0"/>
              <a:t>A</a:t>
            </a:r>
          </a:p>
        </p:txBody>
      </p:sp>
      <p:sp>
        <p:nvSpPr>
          <p:cNvPr id="11" name="TextBox 10">
            <a:extLst>
              <a:ext uri="{FF2B5EF4-FFF2-40B4-BE49-F238E27FC236}">
                <a16:creationId xmlns:a16="http://schemas.microsoft.com/office/drawing/2014/main" id="{5A81D740-481E-DEDB-1758-2BAB063DAB79}"/>
              </a:ext>
            </a:extLst>
          </p:cNvPr>
          <p:cNvSpPr txBox="1"/>
          <p:nvPr/>
        </p:nvSpPr>
        <p:spPr>
          <a:xfrm>
            <a:off x="6734510" y="215612"/>
            <a:ext cx="609600" cy="584775"/>
          </a:xfrm>
          <a:prstGeom prst="rect">
            <a:avLst/>
          </a:prstGeom>
          <a:noFill/>
        </p:spPr>
        <p:txBody>
          <a:bodyPr wrap="square" rtlCol="0">
            <a:spAutoFit/>
          </a:bodyPr>
          <a:lstStyle/>
          <a:p>
            <a:r>
              <a:rPr lang="en-US" sz="3200" dirty="0"/>
              <a:t>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9"/>
          <p:cNvSpPr txBox="1"/>
          <p:nvPr/>
        </p:nvSpPr>
        <p:spPr>
          <a:xfrm>
            <a:off x="0" y="12179602"/>
            <a:ext cx="13716000" cy="6177992"/>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5</a:t>
            </a:r>
            <a:r>
              <a:rPr lang="en" sz="2600" dirty="0">
                <a:solidFill>
                  <a:schemeClr val="dk1"/>
                </a:solidFill>
              </a:rPr>
              <a:t>: Direct comparison of bacterial ASVs enriched and/or depleted in the three stressed coral treatments relative to the “Non-bleached Ambient” controls. The log2 fold change of the 159 most abundant/prevalent ASVs in the three coral stress treatments compared to the “Non-bleached Ambient” treatment </a:t>
            </a:r>
            <a:r>
              <a:rPr lang="en" sz="2600" b="1" dirty="0">
                <a:solidFill>
                  <a:schemeClr val="dk1"/>
                </a:solidFill>
              </a:rPr>
              <a:t>(A)</a:t>
            </a:r>
            <a:r>
              <a:rPr lang="en" sz="2600" dirty="0">
                <a:solidFill>
                  <a:schemeClr val="dk1"/>
                </a:solidFill>
              </a:rPr>
              <a:t>. Points are colored by log2 fold change, with warmer colors indicating more enrichment and cooler colors indicating more depletion relative to the “Non-bleached Ambient” treatment. Point size indicates the mean abundance of a given ASV in a given treatment. ASVs are labeled according to their family, genus, and OTU Number on the y axis. ASVs labeled in bold were determined by DESEq2  to be significantly differentially abundant in at least one of the three treatments compared to  “Non-bleached Ambient” controls (p≤.05 after FDR). Boxes denote in which treatment there is a significant change and the color of the box indicates whether this was a significant enrichment (red) or depletion (blue). </a:t>
            </a:r>
            <a:endParaRPr sz="2600" dirty="0">
              <a:solidFill>
                <a:schemeClr val="dk1"/>
              </a:solidFill>
            </a:endParaRPr>
          </a:p>
        </p:txBody>
      </p:sp>
      <p:pic>
        <p:nvPicPr>
          <p:cNvPr id="3" name="Picture 2" descr="Table&#10;&#10;Description automatically generated">
            <a:extLst>
              <a:ext uri="{FF2B5EF4-FFF2-40B4-BE49-F238E27FC236}">
                <a16:creationId xmlns:a16="http://schemas.microsoft.com/office/drawing/2014/main" id="{D5D722D9-BF4F-DDEA-155C-3C67067E13D4}"/>
              </a:ext>
            </a:extLst>
          </p:cNvPr>
          <p:cNvPicPr>
            <a:picLocks noChangeAspect="1"/>
          </p:cNvPicPr>
          <p:nvPr/>
        </p:nvPicPr>
        <p:blipFill>
          <a:blip r:embed="rId3"/>
          <a:stretch>
            <a:fillRect/>
          </a:stretch>
        </p:blipFill>
        <p:spPr>
          <a:xfrm>
            <a:off x="0" y="0"/>
            <a:ext cx="13716000" cy="125444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5" name="Picture 4" descr="Graphical user interface, application, Teams&#10;&#10;Description automatically generated">
            <a:extLst>
              <a:ext uri="{FF2B5EF4-FFF2-40B4-BE49-F238E27FC236}">
                <a16:creationId xmlns:a16="http://schemas.microsoft.com/office/drawing/2014/main" id="{4E6AC4DB-248D-FC57-7973-495C55197749}"/>
              </a:ext>
            </a:extLst>
          </p:cNvPr>
          <p:cNvPicPr>
            <a:picLocks noChangeAspect="1"/>
          </p:cNvPicPr>
          <p:nvPr/>
        </p:nvPicPr>
        <p:blipFill>
          <a:blip r:embed="rId3"/>
          <a:stretch>
            <a:fillRect/>
          </a:stretch>
        </p:blipFill>
        <p:spPr>
          <a:xfrm>
            <a:off x="0" y="-1"/>
            <a:ext cx="13716000" cy="17152931"/>
          </a:xfrm>
          <a:prstGeom prst="rect">
            <a:avLst/>
          </a:prstGeom>
        </p:spPr>
      </p:pic>
      <p:sp>
        <p:nvSpPr>
          <p:cNvPr id="99" name="Google Shape;99;p20"/>
          <p:cNvSpPr txBox="1"/>
          <p:nvPr/>
        </p:nvSpPr>
        <p:spPr>
          <a:xfrm>
            <a:off x="0" y="16626980"/>
            <a:ext cx="13716000" cy="1930676"/>
          </a:xfrm>
          <a:prstGeom prst="rect">
            <a:avLst/>
          </a:prstGeom>
          <a:noFill/>
          <a:ln>
            <a:noFill/>
          </a:ln>
        </p:spPr>
        <p:txBody>
          <a:bodyPr spcFirstLastPara="1" wrap="square" lIns="325066" tIns="325066" rIns="325066" bIns="325066" anchor="t" anchorCtr="0">
            <a:spAutoFit/>
          </a:bodyPr>
          <a:lstStyle/>
          <a:p>
            <a:pPr>
              <a:lnSpc>
                <a:spcPct val="115000"/>
              </a:lnSpc>
            </a:pPr>
            <a:r>
              <a:rPr lang="en" sz="1800" b="1" u="sng" dirty="0">
                <a:solidFill>
                  <a:schemeClr val="dk1"/>
                </a:solidFill>
              </a:rPr>
              <a:t>Figure 6</a:t>
            </a:r>
            <a:r>
              <a:rPr lang="en" sz="1800" dirty="0">
                <a:solidFill>
                  <a:schemeClr val="dk1"/>
                </a:solidFill>
              </a:rPr>
              <a:t>: Boxplots of the relative abundance of the 31 ASVs determined to be significant be DESEq2. Each plot is labeled accordig to the ASV family, genus, and number. Relative abundance was derived from the non-subsampled, raw abundance data used in DESEq2. Plots are seperated by what treatment DESEq2 determined the ASV to be differentially abundant in, with </a:t>
            </a:r>
            <a:r>
              <a:rPr lang="en" sz="1800" b="1" dirty="0">
                <a:solidFill>
                  <a:schemeClr val="dk1"/>
                </a:solidFill>
              </a:rPr>
              <a:t>(A)</a:t>
            </a:r>
            <a:r>
              <a:rPr lang="en" sz="1800" dirty="0">
                <a:solidFill>
                  <a:schemeClr val="dk1"/>
                </a:solidFill>
              </a:rPr>
              <a:t> showing DA ASVs in a single treatment and </a:t>
            </a:r>
            <a:r>
              <a:rPr lang="en" sz="1800" b="1" dirty="0">
                <a:solidFill>
                  <a:schemeClr val="dk1"/>
                </a:solidFill>
              </a:rPr>
              <a:t>(B) </a:t>
            </a:r>
            <a:r>
              <a:rPr lang="en" sz="1800" dirty="0">
                <a:solidFill>
                  <a:schemeClr val="dk1"/>
                </a:solidFill>
              </a:rPr>
              <a:t>showing DA ASVs in multiple treatments.</a:t>
            </a:r>
            <a:endParaRPr sz="1800" dirty="0">
              <a:solidFill>
                <a:schemeClr val="dk1"/>
              </a:solidFill>
            </a:endParaRPr>
          </a:p>
        </p:txBody>
      </p:sp>
      <p:sp>
        <p:nvSpPr>
          <p:cNvPr id="4" name="TextBox 3">
            <a:extLst>
              <a:ext uri="{FF2B5EF4-FFF2-40B4-BE49-F238E27FC236}">
                <a16:creationId xmlns:a16="http://schemas.microsoft.com/office/drawing/2014/main" id="{220CB746-147F-A6E7-F9DC-E3290323C1A6}"/>
              </a:ext>
            </a:extLst>
          </p:cNvPr>
          <p:cNvSpPr txBox="1"/>
          <p:nvPr/>
        </p:nvSpPr>
        <p:spPr>
          <a:xfrm>
            <a:off x="181310" y="9567976"/>
            <a:ext cx="609600" cy="584775"/>
          </a:xfrm>
          <a:prstGeom prst="rect">
            <a:avLst/>
          </a:prstGeom>
          <a:noFill/>
        </p:spPr>
        <p:txBody>
          <a:bodyPr wrap="square" rtlCol="0">
            <a:spAutoFit/>
          </a:bodyPr>
          <a:lstStyle/>
          <a:p>
            <a:r>
              <a:rPr lang="en-US" sz="3200" dirty="0"/>
              <a:t>B</a:t>
            </a:r>
          </a:p>
        </p:txBody>
      </p:sp>
      <p:sp>
        <p:nvSpPr>
          <p:cNvPr id="6" name="TextBox 5">
            <a:extLst>
              <a:ext uri="{FF2B5EF4-FFF2-40B4-BE49-F238E27FC236}">
                <a16:creationId xmlns:a16="http://schemas.microsoft.com/office/drawing/2014/main" id="{B7E32579-91B8-8413-F785-6F44BAA0E5B9}"/>
              </a:ext>
            </a:extLst>
          </p:cNvPr>
          <p:cNvSpPr txBox="1"/>
          <p:nvPr/>
        </p:nvSpPr>
        <p:spPr>
          <a:xfrm>
            <a:off x="181310" y="33929"/>
            <a:ext cx="609600" cy="584775"/>
          </a:xfrm>
          <a:prstGeom prst="rect">
            <a:avLst/>
          </a:prstGeom>
          <a:noFill/>
        </p:spPr>
        <p:txBody>
          <a:bodyPr wrap="square" rtlCol="0">
            <a:spAutoFit/>
          </a:bodyPr>
          <a:lstStyle/>
          <a:p>
            <a:r>
              <a:rPr lang="en-US" sz="3200" dirty="0"/>
              <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1"/>
          <p:cNvSpPr txBox="1">
            <a:spLocks noGrp="1"/>
          </p:cNvSpPr>
          <p:nvPr>
            <p:ph type="body" idx="1"/>
          </p:nvPr>
        </p:nvSpPr>
        <p:spPr>
          <a:xfrm>
            <a:off x="-8289733" y="4097688"/>
            <a:ext cx="30295466" cy="12147200"/>
          </a:xfrm>
          <a:prstGeom prst="rect">
            <a:avLst/>
          </a:prstGeom>
        </p:spPr>
        <p:txBody>
          <a:bodyPr spcFirstLastPara="1" wrap="square" lIns="325066" tIns="325066" rIns="325066" bIns="325066" anchor="t" anchorCtr="0">
            <a:normAutofit/>
          </a:bodyPr>
          <a:lstStyle/>
          <a:p>
            <a:pPr marL="0" indent="0" algn="ctr">
              <a:spcAft>
                <a:spcPts val="4266"/>
              </a:spcAft>
              <a:buNone/>
            </a:pPr>
            <a:r>
              <a:rPr lang="en" sz="8800" dirty="0"/>
              <a:t>Supplemental figures</a:t>
            </a:r>
            <a:endParaRPr sz="8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7CCD060-FC33-C9DA-5C91-A7F2FD2190D8}"/>
              </a:ext>
            </a:extLst>
          </p:cNvPr>
          <p:cNvGrpSpPr/>
          <p:nvPr/>
        </p:nvGrpSpPr>
        <p:grpSpPr>
          <a:xfrm>
            <a:off x="0" y="101600"/>
            <a:ext cx="13716001" cy="6977496"/>
            <a:chOff x="0" y="101600"/>
            <a:chExt cx="13716001" cy="6977496"/>
          </a:xfrm>
        </p:grpSpPr>
        <p:grpSp>
          <p:nvGrpSpPr>
            <p:cNvPr id="8" name="Group 7">
              <a:extLst>
                <a:ext uri="{FF2B5EF4-FFF2-40B4-BE49-F238E27FC236}">
                  <a16:creationId xmlns:a16="http://schemas.microsoft.com/office/drawing/2014/main" id="{9547278D-1060-71AA-B66C-C20938C8EF2F}"/>
                </a:ext>
              </a:extLst>
            </p:cNvPr>
            <p:cNvGrpSpPr/>
            <p:nvPr/>
          </p:nvGrpSpPr>
          <p:grpSpPr>
            <a:xfrm>
              <a:off x="0" y="605640"/>
              <a:ext cx="13716001" cy="6473456"/>
              <a:chOff x="0" y="114300"/>
              <a:chExt cx="13716001" cy="6473456"/>
            </a:xfrm>
          </p:grpSpPr>
          <p:pic>
            <p:nvPicPr>
              <p:cNvPr id="5" name="Picture 4" descr="Chart, radar chart&#10;&#10;Description automatically generated">
                <a:extLst>
                  <a:ext uri="{FF2B5EF4-FFF2-40B4-BE49-F238E27FC236}">
                    <a16:creationId xmlns:a16="http://schemas.microsoft.com/office/drawing/2014/main" id="{0170BC64-1154-E6E8-CE39-F0CBD21C751D}"/>
                  </a:ext>
                </a:extLst>
              </p:cNvPr>
              <p:cNvPicPr>
                <a:picLocks noChangeAspect="1"/>
              </p:cNvPicPr>
              <p:nvPr/>
            </p:nvPicPr>
            <p:blipFill rotWithShape="1">
              <a:blip r:embed="rId2"/>
              <a:srcRect t="7277"/>
              <a:stretch/>
            </p:blipFill>
            <p:spPr>
              <a:xfrm>
                <a:off x="0" y="114300"/>
                <a:ext cx="7086600" cy="6473456"/>
              </a:xfrm>
              <a:prstGeom prst="rect">
                <a:avLst/>
              </a:prstGeom>
            </p:spPr>
          </p:pic>
          <p:pic>
            <p:nvPicPr>
              <p:cNvPr id="7" name="Picture 6" descr="Chart, radar chart&#10;&#10;Description automatically generated">
                <a:extLst>
                  <a:ext uri="{FF2B5EF4-FFF2-40B4-BE49-F238E27FC236}">
                    <a16:creationId xmlns:a16="http://schemas.microsoft.com/office/drawing/2014/main" id="{087A8CE0-99DD-C97C-55EE-6493B5B36960}"/>
                  </a:ext>
                </a:extLst>
              </p:cNvPr>
              <p:cNvPicPr>
                <a:picLocks noChangeAspect="1"/>
              </p:cNvPicPr>
              <p:nvPr/>
            </p:nvPicPr>
            <p:blipFill rotWithShape="1">
              <a:blip r:embed="rId3"/>
              <a:srcRect t="9204"/>
              <a:stretch/>
            </p:blipFill>
            <p:spPr>
              <a:xfrm>
                <a:off x="6743701" y="114402"/>
                <a:ext cx="6972300" cy="6368846"/>
              </a:xfrm>
              <a:prstGeom prst="rect">
                <a:avLst/>
              </a:prstGeom>
            </p:spPr>
          </p:pic>
        </p:grpSp>
        <p:sp>
          <p:nvSpPr>
            <p:cNvPr id="9" name="TextBox 8">
              <a:extLst>
                <a:ext uri="{FF2B5EF4-FFF2-40B4-BE49-F238E27FC236}">
                  <a16:creationId xmlns:a16="http://schemas.microsoft.com/office/drawing/2014/main" id="{BD4B8C61-E879-A0FF-B648-7D4581B56A70}"/>
                </a:ext>
              </a:extLst>
            </p:cNvPr>
            <p:cNvSpPr txBox="1"/>
            <p:nvPr/>
          </p:nvSpPr>
          <p:spPr>
            <a:xfrm>
              <a:off x="3205398" y="101600"/>
              <a:ext cx="1678898" cy="523220"/>
            </a:xfrm>
            <a:prstGeom prst="rect">
              <a:avLst/>
            </a:prstGeom>
            <a:noFill/>
          </p:spPr>
          <p:txBody>
            <a:bodyPr wrap="square" rtlCol="0">
              <a:spAutoFit/>
            </a:bodyPr>
            <a:lstStyle/>
            <a:p>
              <a:pPr algn="ctr"/>
              <a:r>
                <a:rPr lang="en-US" dirty="0"/>
                <a:t>Control</a:t>
              </a:r>
            </a:p>
          </p:txBody>
        </p:sp>
        <p:sp>
          <p:nvSpPr>
            <p:cNvPr id="10" name="TextBox 9">
              <a:extLst>
                <a:ext uri="{FF2B5EF4-FFF2-40B4-BE49-F238E27FC236}">
                  <a16:creationId xmlns:a16="http://schemas.microsoft.com/office/drawing/2014/main" id="{1FE053A4-54F4-6135-9A0A-ACE7786D2A39}"/>
                </a:ext>
              </a:extLst>
            </p:cNvPr>
            <p:cNvSpPr txBox="1"/>
            <p:nvPr/>
          </p:nvSpPr>
          <p:spPr>
            <a:xfrm>
              <a:off x="9754227" y="101600"/>
              <a:ext cx="1678898" cy="523220"/>
            </a:xfrm>
            <a:prstGeom prst="rect">
              <a:avLst/>
            </a:prstGeom>
            <a:noFill/>
          </p:spPr>
          <p:txBody>
            <a:bodyPr wrap="square" rtlCol="0">
              <a:spAutoFit/>
            </a:bodyPr>
            <a:lstStyle/>
            <a:p>
              <a:pPr algn="ctr"/>
              <a:r>
                <a:rPr lang="en-US" dirty="0"/>
                <a:t>Sample</a:t>
              </a:r>
            </a:p>
          </p:txBody>
        </p:sp>
      </p:grpSp>
      <p:sp>
        <p:nvSpPr>
          <p:cNvPr id="13" name="Google Shape;93;p19">
            <a:extLst>
              <a:ext uri="{FF2B5EF4-FFF2-40B4-BE49-F238E27FC236}">
                <a16:creationId xmlns:a16="http://schemas.microsoft.com/office/drawing/2014/main" id="{6B347984-F582-2A0D-1AC5-63DF0A983783}"/>
              </a:ext>
            </a:extLst>
          </p:cNvPr>
          <p:cNvSpPr txBox="1"/>
          <p:nvPr/>
        </p:nvSpPr>
        <p:spPr>
          <a:xfrm>
            <a:off x="0" y="6718602"/>
            <a:ext cx="13716000" cy="1576733"/>
          </a:xfrm>
          <a:prstGeom prst="rect">
            <a:avLst/>
          </a:prstGeom>
          <a:noFill/>
          <a:ln>
            <a:noFill/>
          </a:ln>
        </p:spPr>
        <p:txBody>
          <a:bodyPr spcFirstLastPara="1" wrap="square" lIns="325066" tIns="325066" rIns="325066" bIns="325066" anchor="t" anchorCtr="0">
            <a:spAutoFit/>
          </a:bodyPr>
          <a:lstStyle/>
          <a:p>
            <a:pPr>
              <a:lnSpc>
                <a:spcPct val="115000"/>
              </a:lnSpc>
            </a:pPr>
            <a:r>
              <a:rPr lang="en" sz="2600" b="1" u="sng" dirty="0">
                <a:solidFill>
                  <a:schemeClr val="dk1"/>
                </a:solidFill>
              </a:rPr>
              <a:t>Figure S1</a:t>
            </a:r>
            <a:r>
              <a:rPr lang="en" sz="2600" dirty="0">
                <a:solidFill>
                  <a:schemeClr val="dk1"/>
                </a:solidFill>
              </a:rPr>
              <a:t>: Representative density plots of gated SYBR polygon derived bacterial counts for a SYBR stained .2µm filtered milliq control and a SYBR stained sample.</a:t>
            </a:r>
            <a:endParaRPr sz="2600" dirty="0">
              <a:solidFill>
                <a:schemeClr val="dk1"/>
              </a:solidFill>
            </a:endParaRPr>
          </a:p>
        </p:txBody>
      </p:sp>
    </p:spTree>
    <p:extLst>
      <p:ext uri="{BB962C8B-B14F-4D97-AF65-F5344CB8AC3E}">
        <p14:creationId xmlns:p14="http://schemas.microsoft.com/office/powerpoint/2010/main" val="235339962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6215</TotalTime>
  <Words>1087</Words>
  <Application>Microsoft Office PowerPoint</Application>
  <PresentationFormat>Custom</PresentationFormat>
  <Paragraphs>36</Paragraphs>
  <Slides>18</Slides>
  <Notes>16</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18</vt:i4>
      </vt:variant>
    </vt:vector>
  </HeadingPairs>
  <TitlesOfParts>
    <vt:vector size="20" baseType="lpstr">
      <vt:lpstr>Arial</vt:lpstr>
      <vt:lpstr>Simple Light</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S1</vt:lpstr>
      <vt:lpstr>PowerPoint Presentation</vt:lpstr>
      <vt:lpstr>PowerPoint Presentation</vt:lpstr>
      <vt:lpstr>PowerPoint Presentation</vt:lpstr>
      <vt:lpstr>PowerPoint Presentation</vt:lpstr>
      <vt:lpstr>PowerPoint Presentation</vt:lpstr>
      <vt:lpstr>PowerPoint Presentation</vt:lpstr>
      <vt:lpstr>S10</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cp:lastModifiedBy>Wesley Sparagon</cp:lastModifiedBy>
  <cp:revision>18</cp:revision>
  <dcterms:modified xsi:type="dcterms:W3CDTF">2022-06-14T02:40:05Z</dcterms:modified>
</cp:coreProperties>
</file>